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Override1.xml" ContentType="application/vnd.openxmlformats-officedocument.themeOverrid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theme/themeOverride2.xml" ContentType="application/vnd.openxmlformats-officedocument.themeOverrid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 id="2147483677" r:id="rId3"/>
    <p:sldMasterId id="2147483685" r:id="rId4"/>
  </p:sldMasterIdLst>
  <p:notesMasterIdLst>
    <p:notesMasterId r:id="rId44"/>
  </p:notesMasterIdLst>
  <p:sldIdLst>
    <p:sldId id="275" r:id="rId5"/>
    <p:sldId id="307" r:id="rId6"/>
    <p:sldId id="258" r:id="rId7"/>
    <p:sldId id="268" r:id="rId8"/>
    <p:sldId id="260" r:id="rId9"/>
    <p:sldId id="270" r:id="rId10"/>
    <p:sldId id="266" r:id="rId11"/>
    <p:sldId id="267" r:id="rId12"/>
    <p:sldId id="271" r:id="rId13"/>
    <p:sldId id="282" r:id="rId14"/>
    <p:sldId id="265" r:id="rId15"/>
    <p:sldId id="288" r:id="rId16"/>
    <p:sldId id="293" r:id="rId17"/>
    <p:sldId id="299" r:id="rId18"/>
    <p:sldId id="269" r:id="rId19"/>
    <p:sldId id="313" r:id="rId20"/>
    <p:sldId id="286" r:id="rId21"/>
    <p:sldId id="272" r:id="rId22"/>
    <p:sldId id="279" r:id="rId23"/>
    <p:sldId id="281" r:id="rId24"/>
    <p:sldId id="306" r:id="rId25"/>
    <p:sldId id="276" r:id="rId26"/>
    <p:sldId id="278" r:id="rId27"/>
    <p:sldId id="297" r:id="rId28"/>
    <p:sldId id="298" r:id="rId29"/>
    <p:sldId id="291" r:id="rId30"/>
    <p:sldId id="310" r:id="rId31"/>
    <p:sldId id="295" r:id="rId32"/>
    <p:sldId id="300" r:id="rId33"/>
    <p:sldId id="296" r:id="rId34"/>
    <p:sldId id="305" r:id="rId35"/>
    <p:sldId id="277" r:id="rId36"/>
    <p:sldId id="289" r:id="rId37"/>
    <p:sldId id="312" r:id="rId38"/>
    <p:sldId id="303" r:id="rId39"/>
    <p:sldId id="308" r:id="rId40"/>
    <p:sldId id="273" r:id="rId41"/>
    <p:sldId id="301" r:id="rId42"/>
    <p:sldId id="302"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9974596-CD3A-4ACA-A234-AB50EFE89A02}">
          <p14:sldIdLst>
            <p14:sldId id="275"/>
            <p14:sldId id="307"/>
            <p14:sldId id="258"/>
            <p14:sldId id="268"/>
            <p14:sldId id="260"/>
            <p14:sldId id="270"/>
            <p14:sldId id="266"/>
            <p14:sldId id="267"/>
            <p14:sldId id="271"/>
            <p14:sldId id="282"/>
            <p14:sldId id="265"/>
            <p14:sldId id="288"/>
            <p14:sldId id="293"/>
            <p14:sldId id="299"/>
            <p14:sldId id="269"/>
            <p14:sldId id="313"/>
            <p14:sldId id="286"/>
            <p14:sldId id="272"/>
            <p14:sldId id="279"/>
            <p14:sldId id="281"/>
            <p14:sldId id="306"/>
            <p14:sldId id="276"/>
            <p14:sldId id="278"/>
            <p14:sldId id="297"/>
            <p14:sldId id="298"/>
            <p14:sldId id="291"/>
            <p14:sldId id="310"/>
            <p14:sldId id="295"/>
            <p14:sldId id="300"/>
            <p14:sldId id="296"/>
            <p14:sldId id="305"/>
            <p14:sldId id="277"/>
            <p14:sldId id="289"/>
            <p14:sldId id="312"/>
            <p14:sldId id="303"/>
            <p14:sldId id="308"/>
          </p14:sldIdLst>
        </p14:section>
        <p14:section name="Untitled Section" id="{D2BD6C6C-B457-41C6-8C5D-71410E44165B}">
          <p14:sldIdLst>
            <p14:sldId id="273"/>
            <p14:sldId id="301"/>
            <p14:sldId id="302"/>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9" autoAdjust="0"/>
    <p:restoredTop sz="68652" autoAdjust="0"/>
  </p:normalViewPr>
  <p:slideViewPr>
    <p:cSldViewPr snapToGrid="0">
      <p:cViewPr varScale="1">
        <p:scale>
          <a:sx n="76" d="100"/>
          <a:sy n="76" d="100"/>
        </p:scale>
        <p:origin x="-2544" y="-96"/>
      </p:cViewPr>
      <p:guideLst>
        <p:guide orient="horz" pos="2160"/>
        <p:guide pos="2880"/>
      </p:guideLst>
    </p:cSldViewPr>
  </p:slideViewPr>
  <p:notesTextViewPr>
    <p:cViewPr>
      <p:scale>
        <a:sx n="1" d="1"/>
        <a:sy n="1" d="1"/>
      </p:scale>
      <p:origin x="0" y="0"/>
    </p:cViewPr>
  </p:notesTextViewPr>
  <p:sorterViewPr>
    <p:cViewPr>
      <p:scale>
        <a:sx n="80" d="100"/>
        <a:sy n="80" d="100"/>
      </p:scale>
      <p:origin x="0" y="-767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888633-BE63-479D-B22A-C02B9EACE123}" type="doc">
      <dgm:prSet loTypeId="urn:microsoft.com/office/officeart/2005/8/layout/hChevron3" loCatId="process" qsTypeId="urn:microsoft.com/office/officeart/2005/8/quickstyle/simple1" qsCatId="simple" csTypeId="urn:microsoft.com/office/officeart/2005/8/colors/accent0_3" csCatId="mainScheme" phldr="1"/>
      <dgm:spPr/>
    </dgm:pt>
    <dgm:pt modelId="{04FB5A8C-E299-4EF2-A55D-943ABB66016A}">
      <dgm:prSet phldrT="[Text]"/>
      <dgm:spPr/>
      <dgm:t>
        <a:bodyPr/>
        <a:lstStyle/>
        <a:p>
          <a:r>
            <a:rPr lang="en-US" dirty="0" smtClean="0"/>
            <a:t>Identify Stakeholder Needs</a:t>
          </a:r>
          <a:endParaRPr lang="en-US" dirty="0"/>
        </a:p>
      </dgm:t>
    </dgm:pt>
    <dgm:pt modelId="{50E7EC68-C3D5-4AF2-974B-D2D9D78E86D6}" type="parTrans" cxnId="{AC1810E8-35B6-49E0-8816-0D026DDF3A82}">
      <dgm:prSet/>
      <dgm:spPr/>
      <dgm:t>
        <a:bodyPr/>
        <a:lstStyle/>
        <a:p>
          <a:endParaRPr lang="en-US"/>
        </a:p>
      </dgm:t>
    </dgm:pt>
    <dgm:pt modelId="{93939737-E418-4A4C-861B-EF622A5C54B2}" type="sibTrans" cxnId="{AC1810E8-35B6-49E0-8816-0D026DDF3A82}">
      <dgm:prSet/>
      <dgm:spPr/>
      <dgm:t>
        <a:bodyPr/>
        <a:lstStyle/>
        <a:p>
          <a:endParaRPr lang="en-US"/>
        </a:p>
      </dgm:t>
    </dgm:pt>
    <dgm:pt modelId="{5C68C747-BA92-4E3E-BA04-51025BB359C1}">
      <dgm:prSet phldrT="[Text]"/>
      <dgm:spPr/>
      <dgm:t>
        <a:bodyPr/>
        <a:lstStyle/>
        <a:p>
          <a:r>
            <a:rPr lang="en-US" dirty="0" smtClean="0"/>
            <a:t>Concept Stage</a:t>
          </a:r>
          <a:endParaRPr lang="en-US" dirty="0"/>
        </a:p>
      </dgm:t>
    </dgm:pt>
    <dgm:pt modelId="{E2AEC58C-5FEC-4535-B70E-AE0BD83C0E1D}" type="parTrans" cxnId="{1DA9C85F-7538-4508-891F-1F06B9968865}">
      <dgm:prSet/>
      <dgm:spPr/>
      <dgm:t>
        <a:bodyPr/>
        <a:lstStyle/>
        <a:p>
          <a:endParaRPr lang="en-US"/>
        </a:p>
      </dgm:t>
    </dgm:pt>
    <dgm:pt modelId="{128127DD-C945-4D6A-A76E-3119793CEFEB}" type="sibTrans" cxnId="{1DA9C85F-7538-4508-891F-1F06B9968865}">
      <dgm:prSet/>
      <dgm:spPr/>
      <dgm:t>
        <a:bodyPr/>
        <a:lstStyle/>
        <a:p>
          <a:endParaRPr lang="en-US"/>
        </a:p>
      </dgm:t>
    </dgm:pt>
    <dgm:pt modelId="{A2B131A5-F5A2-436A-99BE-AB9E8DBDD59C}">
      <dgm:prSet phldrT="[Text]"/>
      <dgm:spPr/>
      <dgm:t>
        <a:bodyPr/>
        <a:lstStyle/>
        <a:p>
          <a:r>
            <a:rPr lang="en-US" dirty="0" smtClean="0"/>
            <a:t>Propose Viable Solutions</a:t>
          </a:r>
          <a:endParaRPr lang="en-US" dirty="0"/>
        </a:p>
      </dgm:t>
    </dgm:pt>
    <dgm:pt modelId="{7A9C1243-836C-4C88-A708-5C99A34C0821}" type="parTrans" cxnId="{99EF28C1-8E36-4C01-A804-DEA36CB15B83}">
      <dgm:prSet/>
      <dgm:spPr/>
      <dgm:t>
        <a:bodyPr/>
        <a:lstStyle/>
        <a:p>
          <a:endParaRPr lang="en-US"/>
        </a:p>
      </dgm:t>
    </dgm:pt>
    <dgm:pt modelId="{AEDB8963-0A86-4388-96CD-C18D58A3443A}" type="sibTrans" cxnId="{99EF28C1-8E36-4C01-A804-DEA36CB15B83}">
      <dgm:prSet/>
      <dgm:spPr/>
      <dgm:t>
        <a:bodyPr/>
        <a:lstStyle/>
        <a:p>
          <a:endParaRPr lang="en-US"/>
        </a:p>
      </dgm:t>
    </dgm:pt>
    <dgm:pt modelId="{1A8590A3-7D98-4FC0-A512-F96285F73332}">
      <dgm:prSet phldrT="[Text]"/>
      <dgm:spPr/>
      <dgm:t>
        <a:bodyPr/>
        <a:lstStyle/>
        <a:p>
          <a:r>
            <a:rPr lang="en-US" dirty="0" smtClean="0"/>
            <a:t>Exploratory Research Stage</a:t>
          </a:r>
          <a:endParaRPr lang="en-US" dirty="0"/>
        </a:p>
      </dgm:t>
    </dgm:pt>
    <dgm:pt modelId="{AB8F08B8-D3EE-437E-AE8A-8C9AFA3A6DF6}" type="parTrans" cxnId="{679A5D41-54A7-4F42-854D-E22DD31FF4C0}">
      <dgm:prSet/>
      <dgm:spPr/>
      <dgm:t>
        <a:bodyPr/>
        <a:lstStyle/>
        <a:p>
          <a:endParaRPr lang="en-US"/>
        </a:p>
      </dgm:t>
    </dgm:pt>
    <dgm:pt modelId="{10717364-0AD7-46C3-B559-8FABC7063D03}" type="sibTrans" cxnId="{679A5D41-54A7-4F42-854D-E22DD31FF4C0}">
      <dgm:prSet/>
      <dgm:spPr/>
      <dgm:t>
        <a:bodyPr/>
        <a:lstStyle/>
        <a:p>
          <a:endParaRPr lang="en-US"/>
        </a:p>
      </dgm:t>
    </dgm:pt>
    <dgm:pt modelId="{C4CC1251-4BD4-4393-ACCE-B8BF39805F21}">
      <dgm:prSet phldrT="[Text]"/>
      <dgm:spPr/>
      <dgm:t>
        <a:bodyPr/>
        <a:lstStyle/>
        <a:p>
          <a:r>
            <a:rPr lang="en-US" dirty="0" smtClean="0"/>
            <a:t>Explore Feasible Concepts and Prototype</a:t>
          </a:r>
          <a:endParaRPr lang="en-US" dirty="0"/>
        </a:p>
      </dgm:t>
    </dgm:pt>
    <dgm:pt modelId="{7576B0EB-5A3B-4230-A6C3-F58AADCEB411}" type="parTrans" cxnId="{20CD0EFB-3FC8-4272-8075-C32D9167A670}">
      <dgm:prSet/>
      <dgm:spPr/>
      <dgm:t>
        <a:bodyPr/>
        <a:lstStyle/>
        <a:p>
          <a:endParaRPr lang="en-US"/>
        </a:p>
      </dgm:t>
    </dgm:pt>
    <dgm:pt modelId="{0330CF2E-BC71-4140-9ED8-99D7C759AF20}" type="sibTrans" cxnId="{20CD0EFB-3FC8-4272-8075-C32D9167A670}">
      <dgm:prSet/>
      <dgm:spPr/>
      <dgm:t>
        <a:bodyPr/>
        <a:lstStyle/>
        <a:p>
          <a:endParaRPr lang="en-US"/>
        </a:p>
      </dgm:t>
    </dgm:pt>
    <dgm:pt modelId="{B1AD6A31-8E12-4FC3-A735-EAB603449E4B}">
      <dgm:prSet phldrT="[Text]"/>
      <dgm:spPr/>
      <dgm:t>
        <a:bodyPr/>
        <a:lstStyle/>
        <a:p>
          <a:r>
            <a:rPr lang="en-US" dirty="0" smtClean="0"/>
            <a:t>Explore Ideas and Technologies</a:t>
          </a:r>
          <a:endParaRPr lang="en-US" dirty="0"/>
        </a:p>
      </dgm:t>
    </dgm:pt>
    <dgm:pt modelId="{328C54E1-69AC-44F4-BBBC-A5823BF6AE27}" type="parTrans" cxnId="{A6224B55-49E3-4112-A62A-9C5D876D40D2}">
      <dgm:prSet/>
      <dgm:spPr/>
      <dgm:t>
        <a:bodyPr/>
        <a:lstStyle/>
        <a:p>
          <a:endParaRPr lang="en-US"/>
        </a:p>
      </dgm:t>
    </dgm:pt>
    <dgm:pt modelId="{2062B477-A8C3-4FBA-BEFD-1A61CB29D863}" type="sibTrans" cxnId="{A6224B55-49E3-4112-A62A-9C5D876D40D2}">
      <dgm:prSet/>
      <dgm:spPr/>
      <dgm:t>
        <a:bodyPr/>
        <a:lstStyle/>
        <a:p>
          <a:endParaRPr lang="en-US"/>
        </a:p>
      </dgm:t>
    </dgm:pt>
    <dgm:pt modelId="{0259EB3A-0F7E-48AD-ABB8-817FAD67BF47}" type="pres">
      <dgm:prSet presAssocID="{4C888633-BE63-479D-B22A-C02B9EACE123}" presName="Name0" presStyleCnt="0">
        <dgm:presLayoutVars>
          <dgm:dir/>
          <dgm:resizeHandles val="exact"/>
        </dgm:presLayoutVars>
      </dgm:prSet>
      <dgm:spPr/>
    </dgm:pt>
    <dgm:pt modelId="{A4FD1998-EAF8-41FA-92EA-E1065AEAFAA6}" type="pres">
      <dgm:prSet presAssocID="{1A8590A3-7D98-4FC0-A512-F96285F73332}" presName="parAndChTx" presStyleLbl="node1" presStyleIdx="0" presStyleCnt="2">
        <dgm:presLayoutVars>
          <dgm:bulletEnabled val="1"/>
        </dgm:presLayoutVars>
      </dgm:prSet>
      <dgm:spPr/>
      <dgm:t>
        <a:bodyPr/>
        <a:lstStyle/>
        <a:p>
          <a:endParaRPr lang="en-US"/>
        </a:p>
      </dgm:t>
    </dgm:pt>
    <dgm:pt modelId="{C3497776-0015-48C3-BC1F-A5E8A4F02ED4}" type="pres">
      <dgm:prSet presAssocID="{10717364-0AD7-46C3-B559-8FABC7063D03}" presName="parAndChSpace" presStyleCnt="0"/>
      <dgm:spPr/>
    </dgm:pt>
    <dgm:pt modelId="{35EBEB8C-0702-412D-80F8-C835E368D611}" type="pres">
      <dgm:prSet presAssocID="{5C68C747-BA92-4E3E-BA04-51025BB359C1}" presName="parAndChTx" presStyleLbl="node1" presStyleIdx="1" presStyleCnt="2">
        <dgm:presLayoutVars>
          <dgm:bulletEnabled val="1"/>
        </dgm:presLayoutVars>
      </dgm:prSet>
      <dgm:spPr/>
      <dgm:t>
        <a:bodyPr/>
        <a:lstStyle/>
        <a:p>
          <a:endParaRPr lang="en-US"/>
        </a:p>
      </dgm:t>
    </dgm:pt>
  </dgm:ptLst>
  <dgm:cxnLst>
    <dgm:cxn modelId="{679A5D41-54A7-4F42-854D-E22DD31FF4C0}" srcId="{4C888633-BE63-479D-B22A-C02B9EACE123}" destId="{1A8590A3-7D98-4FC0-A512-F96285F73332}" srcOrd="0" destOrd="0" parTransId="{AB8F08B8-D3EE-437E-AE8A-8C9AFA3A6DF6}" sibTransId="{10717364-0AD7-46C3-B559-8FABC7063D03}"/>
    <dgm:cxn modelId="{20CD0EFB-3FC8-4272-8075-C32D9167A670}" srcId="{5C68C747-BA92-4E3E-BA04-51025BB359C1}" destId="{C4CC1251-4BD4-4393-ACCE-B8BF39805F21}" srcOrd="0" destOrd="0" parTransId="{7576B0EB-5A3B-4230-A6C3-F58AADCEB411}" sibTransId="{0330CF2E-BC71-4140-9ED8-99D7C759AF20}"/>
    <dgm:cxn modelId="{20AA4B82-D468-47C5-9083-51D9D49CDF39}" type="presOf" srcId="{5C68C747-BA92-4E3E-BA04-51025BB359C1}" destId="{35EBEB8C-0702-412D-80F8-C835E368D611}" srcOrd="0" destOrd="0" presId="urn:microsoft.com/office/officeart/2005/8/layout/hChevron3"/>
    <dgm:cxn modelId="{99EF28C1-8E36-4C01-A804-DEA36CB15B83}" srcId="{5C68C747-BA92-4E3E-BA04-51025BB359C1}" destId="{A2B131A5-F5A2-436A-99BE-AB9E8DBDD59C}" srcOrd="1" destOrd="0" parTransId="{7A9C1243-836C-4C88-A708-5C99A34C0821}" sibTransId="{AEDB8963-0A86-4388-96CD-C18D58A3443A}"/>
    <dgm:cxn modelId="{1DA9C85F-7538-4508-891F-1F06B9968865}" srcId="{4C888633-BE63-479D-B22A-C02B9EACE123}" destId="{5C68C747-BA92-4E3E-BA04-51025BB359C1}" srcOrd="1" destOrd="0" parTransId="{E2AEC58C-5FEC-4535-B70E-AE0BD83C0E1D}" sibTransId="{128127DD-C945-4D6A-A76E-3119793CEFEB}"/>
    <dgm:cxn modelId="{225414B0-C9FB-4088-9158-4B6A5BA0111C}" type="presOf" srcId="{A2B131A5-F5A2-436A-99BE-AB9E8DBDD59C}" destId="{35EBEB8C-0702-412D-80F8-C835E368D611}" srcOrd="0" destOrd="2" presId="urn:microsoft.com/office/officeart/2005/8/layout/hChevron3"/>
    <dgm:cxn modelId="{85EF083E-88B4-468A-A56A-06E8EF5A971B}" type="presOf" srcId="{C4CC1251-4BD4-4393-ACCE-B8BF39805F21}" destId="{35EBEB8C-0702-412D-80F8-C835E368D611}" srcOrd="0" destOrd="1" presId="urn:microsoft.com/office/officeart/2005/8/layout/hChevron3"/>
    <dgm:cxn modelId="{AC1810E8-35B6-49E0-8816-0D026DDF3A82}" srcId="{1A8590A3-7D98-4FC0-A512-F96285F73332}" destId="{04FB5A8C-E299-4EF2-A55D-943ABB66016A}" srcOrd="0" destOrd="0" parTransId="{50E7EC68-C3D5-4AF2-974B-D2D9D78E86D6}" sibTransId="{93939737-E418-4A4C-861B-EF622A5C54B2}"/>
    <dgm:cxn modelId="{F29ACC78-E2AB-474F-B80A-13417EE0E968}" type="presOf" srcId="{1A8590A3-7D98-4FC0-A512-F96285F73332}" destId="{A4FD1998-EAF8-41FA-92EA-E1065AEAFAA6}" srcOrd="0" destOrd="0" presId="urn:microsoft.com/office/officeart/2005/8/layout/hChevron3"/>
    <dgm:cxn modelId="{44C52D30-4935-4240-A969-755FA4C60D2D}" type="presOf" srcId="{4C888633-BE63-479D-B22A-C02B9EACE123}" destId="{0259EB3A-0F7E-48AD-ABB8-817FAD67BF47}" srcOrd="0" destOrd="0" presId="urn:microsoft.com/office/officeart/2005/8/layout/hChevron3"/>
    <dgm:cxn modelId="{EC1D6AEC-13B7-4957-A4E0-5D4FA0A90F1B}" type="presOf" srcId="{B1AD6A31-8E12-4FC3-A735-EAB603449E4B}" destId="{A4FD1998-EAF8-41FA-92EA-E1065AEAFAA6}" srcOrd="0" destOrd="2" presId="urn:microsoft.com/office/officeart/2005/8/layout/hChevron3"/>
    <dgm:cxn modelId="{1595114D-83F9-4FB0-9326-E60A2AC952D5}" type="presOf" srcId="{04FB5A8C-E299-4EF2-A55D-943ABB66016A}" destId="{A4FD1998-EAF8-41FA-92EA-E1065AEAFAA6}" srcOrd="0" destOrd="1" presId="urn:microsoft.com/office/officeart/2005/8/layout/hChevron3"/>
    <dgm:cxn modelId="{A6224B55-49E3-4112-A62A-9C5D876D40D2}" srcId="{1A8590A3-7D98-4FC0-A512-F96285F73332}" destId="{B1AD6A31-8E12-4FC3-A735-EAB603449E4B}" srcOrd="1" destOrd="0" parTransId="{328C54E1-69AC-44F4-BBBC-A5823BF6AE27}" sibTransId="{2062B477-A8C3-4FBA-BEFD-1A61CB29D863}"/>
    <dgm:cxn modelId="{7B08457A-65A7-4044-BF1B-BE66908BC0E2}" type="presParOf" srcId="{0259EB3A-0F7E-48AD-ABB8-817FAD67BF47}" destId="{A4FD1998-EAF8-41FA-92EA-E1065AEAFAA6}" srcOrd="0" destOrd="0" presId="urn:microsoft.com/office/officeart/2005/8/layout/hChevron3"/>
    <dgm:cxn modelId="{306FCE93-4CC8-4E43-849E-AB6F645AEEAB}" type="presParOf" srcId="{0259EB3A-0F7E-48AD-ABB8-817FAD67BF47}" destId="{C3497776-0015-48C3-BC1F-A5E8A4F02ED4}" srcOrd="1" destOrd="0" presId="urn:microsoft.com/office/officeart/2005/8/layout/hChevron3"/>
    <dgm:cxn modelId="{7B459C50-B562-4245-9963-C9036E12E08A}" type="presParOf" srcId="{0259EB3A-0F7E-48AD-ABB8-817FAD67BF47}" destId="{35EBEB8C-0702-412D-80F8-C835E368D611}" srcOrd="2"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FD1998-EAF8-41FA-92EA-E1065AEAFAA6}">
      <dsp:nvSpPr>
        <dsp:cNvPr id="0" name=""/>
        <dsp:cNvSpPr/>
      </dsp:nvSpPr>
      <dsp:spPr>
        <a:xfrm>
          <a:off x="5544" y="0"/>
          <a:ext cx="3936776" cy="799256"/>
        </a:xfrm>
        <a:prstGeom prst="homePlate">
          <a:avLst>
            <a:gd name="adj" fmla="val 25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881" tIns="43180" rIns="555523" bIns="43180" numCol="1" spcCol="1270" anchor="t" anchorCtr="0">
          <a:noAutofit/>
        </a:bodyPr>
        <a:lstStyle/>
        <a:p>
          <a:pPr lvl="0" algn="l" defTabSz="755650">
            <a:lnSpc>
              <a:spcPct val="90000"/>
            </a:lnSpc>
            <a:spcBef>
              <a:spcPct val="0"/>
            </a:spcBef>
            <a:spcAft>
              <a:spcPct val="35000"/>
            </a:spcAft>
          </a:pPr>
          <a:r>
            <a:rPr lang="en-US" sz="1700" kern="1200" dirty="0" smtClean="0"/>
            <a:t>Exploratory Research Stage</a:t>
          </a:r>
          <a:endParaRPr lang="en-US" sz="1700" kern="1200" dirty="0"/>
        </a:p>
        <a:p>
          <a:pPr marL="114300" lvl="1" indent="-114300" algn="l" defTabSz="577850">
            <a:lnSpc>
              <a:spcPct val="90000"/>
            </a:lnSpc>
            <a:spcBef>
              <a:spcPct val="0"/>
            </a:spcBef>
            <a:spcAft>
              <a:spcPct val="15000"/>
            </a:spcAft>
            <a:buChar char="••"/>
          </a:pPr>
          <a:r>
            <a:rPr lang="en-US" sz="1300" kern="1200" dirty="0" smtClean="0"/>
            <a:t>Identify Stakeholder Needs</a:t>
          </a:r>
          <a:endParaRPr lang="en-US" sz="1300" kern="1200" dirty="0"/>
        </a:p>
        <a:p>
          <a:pPr marL="114300" lvl="1" indent="-114300" algn="l" defTabSz="577850">
            <a:lnSpc>
              <a:spcPct val="90000"/>
            </a:lnSpc>
            <a:spcBef>
              <a:spcPct val="0"/>
            </a:spcBef>
            <a:spcAft>
              <a:spcPct val="15000"/>
            </a:spcAft>
            <a:buChar char="••"/>
          </a:pPr>
          <a:r>
            <a:rPr lang="en-US" sz="1300" kern="1200" dirty="0" smtClean="0"/>
            <a:t>Explore Ideas and Technologies</a:t>
          </a:r>
          <a:endParaRPr lang="en-US" sz="1300" kern="1200" dirty="0"/>
        </a:p>
      </dsp:txBody>
      <dsp:txXfrm>
        <a:off x="5544" y="0"/>
        <a:ext cx="3836869" cy="799256"/>
      </dsp:txXfrm>
    </dsp:sp>
    <dsp:sp modelId="{35EBEB8C-0702-412D-80F8-C835E368D611}">
      <dsp:nvSpPr>
        <dsp:cNvPr id="0" name=""/>
        <dsp:cNvSpPr/>
      </dsp:nvSpPr>
      <dsp:spPr>
        <a:xfrm>
          <a:off x="3154965" y="0"/>
          <a:ext cx="3936776" cy="799256"/>
        </a:xfrm>
        <a:prstGeom prst="chevron">
          <a:avLst>
            <a:gd name="adj" fmla="val 25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8881" tIns="43180" rIns="138881" bIns="43180" numCol="1" spcCol="1270" anchor="t" anchorCtr="0">
          <a:noAutofit/>
        </a:bodyPr>
        <a:lstStyle/>
        <a:p>
          <a:pPr lvl="0" algn="l" defTabSz="755650">
            <a:lnSpc>
              <a:spcPct val="90000"/>
            </a:lnSpc>
            <a:spcBef>
              <a:spcPct val="0"/>
            </a:spcBef>
            <a:spcAft>
              <a:spcPct val="35000"/>
            </a:spcAft>
          </a:pPr>
          <a:r>
            <a:rPr lang="en-US" sz="1700" kern="1200" dirty="0" smtClean="0"/>
            <a:t>Concept Stage</a:t>
          </a:r>
          <a:endParaRPr lang="en-US" sz="1700" kern="1200" dirty="0"/>
        </a:p>
        <a:p>
          <a:pPr marL="114300" lvl="1" indent="-114300" algn="l" defTabSz="577850">
            <a:lnSpc>
              <a:spcPct val="90000"/>
            </a:lnSpc>
            <a:spcBef>
              <a:spcPct val="0"/>
            </a:spcBef>
            <a:spcAft>
              <a:spcPct val="15000"/>
            </a:spcAft>
            <a:buChar char="••"/>
          </a:pPr>
          <a:r>
            <a:rPr lang="en-US" sz="1300" kern="1200" dirty="0" smtClean="0"/>
            <a:t>Explore Feasible Concepts and Prototype</a:t>
          </a:r>
          <a:endParaRPr lang="en-US" sz="1300" kern="1200" dirty="0"/>
        </a:p>
        <a:p>
          <a:pPr marL="114300" lvl="1" indent="-114300" algn="l" defTabSz="577850">
            <a:lnSpc>
              <a:spcPct val="90000"/>
            </a:lnSpc>
            <a:spcBef>
              <a:spcPct val="0"/>
            </a:spcBef>
            <a:spcAft>
              <a:spcPct val="15000"/>
            </a:spcAft>
            <a:buChar char="••"/>
          </a:pPr>
          <a:r>
            <a:rPr lang="en-US" sz="1300" kern="1200" dirty="0" smtClean="0"/>
            <a:t>Propose Viable Solutions</a:t>
          </a:r>
          <a:endParaRPr lang="en-US" sz="1300" kern="1200" dirty="0"/>
        </a:p>
      </dsp:txBody>
      <dsp:txXfrm>
        <a:off x="3354779" y="0"/>
        <a:ext cx="3537148" cy="79925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5E4146-8435-4691-B1BE-7266C94E65AB}" type="datetimeFigureOut">
              <a:rPr lang="en-US" smtClean="0"/>
              <a:t>5/12/2015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E86FD5-BB5B-4CDB-A20F-516C678A668D}" type="slidenum">
              <a:rPr lang="en-US" smtClean="0"/>
              <a:t>‹#›</a:t>
            </a:fld>
            <a:endParaRPr lang="en-US"/>
          </a:p>
        </p:txBody>
      </p:sp>
    </p:spTree>
    <p:extLst>
      <p:ext uri="{BB962C8B-B14F-4D97-AF65-F5344CB8AC3E}">
        <p14:creationId xmlns:p14="http://schemas.microsoft.com/office/powerpoint/2010/main" val="1475555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We are project team 25.  Today we are going to share with you the results and recommendations from our project called the “Apple-o-</a:t>
            </a:r>
            <a:r>
              <a:rPr lang="en-US" baseline="0" dirty="0" err="1" smtClean="0"/>
              <a:t>matic</a:t>
            </a:r>
            <a:r>
              <a:rPr lang="en-US" baseline="0" dirty="0" smtClean="0"/>
              <a:t> Service”</a:t>
            </a:r>
            <a:endParaRPr lang="en-US" dirty="0"/>
          </a:p>
        </p:txBody>
      </p:sp>
      <p:sp>
        <p:nvSpPr>
          <p:cNvPr id="4" name="Slide Number Placeholder 3"/>
          <p:cNvSpPr>
            <a:spLocks noGrp="1"/>
          </p:cNvSpPr>
          <p:nvPr>
            <p:ph type="sldNum" sz="quarter" idx="10"/>
          </p:nvPr>
        </p:nvSpPr>
        <p:spPr/>
        <p:txBody>
          <a:bodyPr/>
          <a:lstStyle/>
          <a:p>
            <a:fld id="{159B7D79-4791-D84E-BBD2-47A9ED92B4E2}"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850511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defRPr/>
            </a:pPr>
            <a:r>
              <a:rPr lang="en-US" dirty="0" smtClean="0"/>
              <a:t>Katrina Speaking </a:t>
            </a:r>
            <a:r>
              <a:rPr lang="en-US" dirty="0"/>
              <a:t>– </a:t>
            </a:r>
            <a:endParaRPr lang="en-US" dirty="0" smtClean="0"/>
          </a:p>
          <a:p>
            <a:pPr>
              <a:lnSpc>
                <a:spcPct val="90000"/>
              </a:lnSpc>
              <a:defRPr/>
            </a:pPr>
            <a:endParaRPr lang="en-US" dirty="0" smtClean="0"/>
          </a:p>
          <a:p>
            <a:pPr>
              <a:lnSpc>
                <a:spcPct val="90000"/>
              </a:lnSpc>
              <a:defRPr/>
            </a:pPr>
            <a:r>
              <a:rPr lang="en-US" dirty="0" smtClean="0"/>
              <a:t>The </a:t>
            </a:r>
            <a:r>
              <a:rPr lang="en-US" dirty="0"/>
              <a:t>Level 3 Decomposition of the critical function provided enough detail to design a Tablet App and requirements used in Feasibility Evaluation. The critical function of “Distributing Packages” was  decomposed to identify the </a:t>
            </a:r>
            <a:r>
              <a:rPr lang="en-US" b="1" dirty="0"/>
              <a:t>primary value path</a:t>
            </a:r>
            <a:r>
              <a:rPr lang="en-US" dirty="0"/>
              <a:t>.</a:t>
            </a:r>
          </a:p>
          <a:p>
            <a:pPr>
              <a:lnSpc>
                <a:spcPct val="90000"/>
              </a:lnSpc>
              <a:defRPr/>
            </a:pPr>
            <a:endParaRPr lang="en-US" dirty="0"/>
          </a:p>
          <a:p>
            <a:pPr>
              <a:lnSpc>
                <a:spcPct val="90000"/>
              </a:lnSpc>
              <a:defRPr/>
            </a:pPr>
            <a:r>
              <a:rPr lang="en-US" i="1" dirty="0"/>
              <a:t>SA6: The decomposition of form to two levels of detail, the allocation of function to form, and the structure of the form at this level.</a:t>
            </a:r>
            <a:endParaRPr lang="en-US" dirty="0"/>
          </a:p>
          <a:p>
            <a:pPr>
              <a:lnSpc>
                <a:spcPct val="90000"/>
              </a:lnSpc>
              <a:defRPr/>
            </a:pPr>
            <a:r>
              <a:rPr lang="en-US" i="1" dirty="0"/>
              <a:t>PM5:</a:t>
            </a:r>
            <a:r>
              <a:rPr lang="en-US" i="1" baseline="0" dirty="0"/>
              <a:t> Any design, prototyping, and validation tasks by the project team to date are reflected in an estimate of future implementation activities</a:t>
            </a:r>
          </a:p>
          <a:p>
            <a:pPr>
              <a:lnSpc>
                <a:spcPct val="90000"/>
              </a:lnSpc>
              <a:defRPr/>
            </a:pPr>
            <a:endParaRPr lang="en-US" i="1" dirty="0"/>
          </a:p>
        </p:txBody>
      </p:sp>
      <p:sp>
        <p:nvSpPr>
          <p:cNvPr id="4" name="Slide Number Placeholder 3"/>
          <p:cNvSpPr>
            <a:spLocks noGrp="1"/>
          </p:cNvSpPr>
          <p:nvPr>
            <p:ph type="sldNum" sz="quarter" idx="10"/>
          </p:nvPr>
        </p:nvSpPr>
        <p:spPr/>
        <p:txBody>
          <a:bodyPr/>
          <a:lstStyle/>
          <a:p>
            <a:fld id="{BCE86FD5-BB5B-4CDB-A20F-516C678A668D}" type="slidenum">
              <a:rPr lang="en-US" smtClean="0"/>
              <a:t>10</a:t>
            </a:fld>
            <a:endParaRPr lang="en-US"/>
          </a:p>
        </p:txBody>
      </p:sp>
    </p:spTree>
    <p:extLst>
      <p:ext uri="{BB962C8B-B14F-4D97-AF65-F5344CB8AC3E}">
        <p14:creationId xmlns:p14="http://schemas.microsoft.com/office/powerpoint/2010/main" val="1364679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Katrina – </a:t>
            </a:r>
          </a:p>
          <a:p>
            <a:endParaRPr lang="en-US" dirty="0" smtClean="0"/>
          </a:p>
          <a:p>
            <a:r>
              <a:rPr lang="en-US" dirty="0" smtClean="0"/>
              <a:t>OPCAT </a:t>
            </a:r>
            <a:r>
              <a:rPr lang="en-US" dirty="0"/>
              <a:t>was used to define and relate functions and form to one another.  Systems that exist and that our service would utilize are in the infrastructure supporting processes such as the internet and GitHub.  Our recipe and system definition resides in its own boundary, but is supported by processes that exist in almost any community in the US (grocery stores, farmers, teachers, and schools). </a:t>
            </a:r>
          </a:p>
          <a:p>
            <a:endParaRPr lang="en-US" dirty="0"/>
          </a:p>
          <a:p>
            <a:r>
              <a:rPr lang="en-US" i="1" dirty="0"/>
              <a:t>SA1: A representation of</a:t>
            </a:r>
            <a:r>
              <a:rPr lang="en-US" i="1" baseline="0" dirty="0"/>
              <a:t> the system architecture, including the architectural decisions that the team made and why.</a:t>
            </a:r>
            <a:endParaRPr lang="en-US" i="1" dirty="0"/>
          </a:p>
          <a:p>
            <a:r>
              <a:rPr lang="en-US" i="1" dirty="0"/>
              <a:t>SA4: A description</a:t>
            </a:r>
            <a:r>
              <a:rPr lang="en-US" i="1" baseline="0" dirty="0"/>
              <a:t> of the broader contact in which the system sits, and the whole product context (including legal and standards).</a:t>
            </a:r>
            <a:endParaRPr lang="en-US" i="1" dirty="0"/>
          </a:p>
        </p:txBody>
      </p:sp>
      <p:sp>
        <p:nvSpPr>
          <p:cNvPr id="4" name="Slide Number Placeholder 3"/>
          <p:cNvSpPr>
            <a:spLocks noGrp="1"/>
          </p:cNvSpPr>
          <p:nvPr>
            <p:ph type="sldNum" sz="quarter" idx="10"/>
          </p:nvPr>
        </p:nvSpPr>
        <p:spPr/>
        <p:txBody>
          <a:bodyPr/>
          <a:lstStyle/>
          <a:p>
            <a:fld id="{BCE86FD5-BB5B-4CDB-A20F-516C678A668D}" type="slidenum">
              <a:rPr lang="en-US" smtClean="0"/>
              <a:t>11</a:t>
            </a:fld>
            <a:endParaRPr lang="en-US"/>
          </a:p>
        </p:txBody>
      </p:sp>
    </p:spTree>
    <p:extLst>
      <p:ext uri="{BB962C8B-B14F-4D97-AF65-F5344CB8AC3E}">
        <p14:creationId xmlns:p14="http://schemas.microsoft.com/office/powerpoint/2010/main" val="1292009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Aaron</a:t>
            </a:r>
            <a:r>
              <a:rPr lang="en-US"/>
              <a:t> - </a:t>
            </a:r>
            <a:r>
              <a:rPr lang="en-US" baseline="0"/>
              <a:t>The </a:t>
            </a:r>
            <a:r>
              <a:rPr lang="en-US" baseline="0" dirty="0"/>
              <a:t>Operating process control structure illustrates the local “recipe” control, and exhibits the system boundary within which our project was focused. </a:t>
            </a:r>
          </a:p>
          <a:p>
            <a:endParaRPr lang="en-US" baseline="0" dirty="0"/>
          </a:p>
          <a:p>
            <a:r>
              <a:rPr lang="en-US" baseline="0" dirty="0"/>
              <a:t>This is the “engineering” view of the operating process, but to make an operating process graphic that is more acceptable….(TRANSITION to next slide)</a:t>
            </a:r>
          </a:p>
          <a:p>
            <a:endParaRPr lang="en-US" baseline="0" dirty="0"/>
          </a:p>
          <a:p>
            <a:r>
              <a:rPr lang="en-US" i="1" dirty="0"/>
              <a:t>SE1: System requirements including requirements traceability from stakeholder needs to subsystem</a:t>
            </a:r>
            <a:r>
              <a:rPr lang="en-US" i="1" baseline="0" dirty="0"/>
              <a:t> and component requirements.</a:t>
            </a:r>
            <a:endParaRPr lang="en-US" i="1" dirty="0"/>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solidFill>
                  <a:schemeClr val="bg1">
                    <a:lumMod val="75000"/>
                  </a:schemeClr>
                </a:solidFill>
              </a:rPr>
              <a:t>SE2: Systems Engineering methods and tools used – why did you choose them and comments on methods you considered not appropriate for your project.</a:t>
            </a:r>
          </a:p>
          <a:p>
            <a:r>
              <a:rPr lang="en-US" i="1" dirty="0"/>
              <a:t>PM4:</a:t>
            </a:r>
            <a:r>
              <a:rPr lang="en-US" i="1" baseline="0" dirty="0"/>
              <a:t> Choices for structuring and integrating the product system, workflow process, and project organization are highlighted, particularly those choices which are exceptions to standards or conventional wisdom.</a:t>
            </a:r>
            <a:endParaRPr lang="en-US" i="1" dirty="0"/>
          </a:p>
        </p:txBody>
      </p:sp>
      <p:sp>
        <p:nvSpPr>
          <p:cNvPr id="4" name="Slide Number Placeholder 3"/>
          <p:cNvSpPr>
            <a:spLocks noGrp="1"/>
          </p:cNvSpPr>
          <p:nvPr>
            <p:ph type="sldNum" sz="quarter" idx="10"/>
          </p:nvPr>
        </p:nvSpPr>
        <p:spPr/>
        <p:txBody>
          <a:bodyPr/>
          <a:lstStyle/>
          <a:p>
            <a:fld id="{BCE86FD5-BB5B-4CDB-A20F-516C678A668D}" type="slidenum">
              <a:rPr lang="en-US" smtClean="0"/>
              <a:t>12</a:t>
            </a:fld>
            <a:endParaRPr lang="en-US"/>
          </a:p>
        </p:txBody>
      </p:sp>
    </p:spTree>
    <p:extLst>
      <p:ext uri="{BB962C8B-B14F-4D97-AF65-F5344CB8AC3E}">
        <p14:creationId xmlns:p14="http://schemas.microsoft.com/office/powerpoint/2010/main" val="2559428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Aaron</a:t>
            </a:r>
            <a:r>
              <a:rPr lang="en-US"/>
              <a:t> -</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operations concept Begins with Informing Communities.  By way of the internet and charitable organizations (such </a:t>
            </a:r>
            <a:r>
              <a:rPr lang="en-US" baseline="0"/>
              <a:t>as </a:t>
            </a:r>
            <a:r>
              <a:rPr lang="en-US" smtClean="0"/>
              <a:t>USApples</a:t>
            </a:r>
            <a:r>
              <a:rPr lang="en-US" baseline="0" smtClean="0"/>
              <a:t>), </a:t>
            </a:r>
            <a:r>
              <a:rPr lang="en-US" baseline="0" dirty="0"/>
              <a:t>they will reach out to the public.  The school or beneficiary advocate will decide on </a:t>
            </a:r>
            <a:r>
              <a:rPr lang="en-US" baseline="0"/>
              <a:t>a </a:t>
            </a:r>
            <a:r>
              <a:rPr lang="en-US"/>
              <a:t>recipe </a:t>
            </a:r>
            <a:r>
              <a:rPr lang="en-US" baseline="0" smtClean="0"/>
              <a:t>plan </a:t>
            </a:r>
            <a:r>
              <a:rPr lang="en-US" baseline="0" dirty="0"/>
              <a:t>(ref 1.0).  Once the system in in place from the recipe, donors will donate funds (2.0).  The system will move funds to the source for food (such as a grocer) and purchase the apples (3.0).  The apples are prepared by the vendor, and modularized to allow local growers to prepare food for delivery (4.0).  Once ready, they are picked up and delivered by a variety of transportation methods (such as volunteer or vendor specific tucks 5.0).  They are distributed to the schools, teachers and or volunteers will be required to hand out apples or monitor their method of delivery to students (vending) shown in (6.0).  The system is provisioned for feedback to appreciate the original donors by Apple-o-</a:t>
            </a:r>
            <a:r>
              <a:rPr lang="en-US" baseline="0" dirty="0" err="1"/>
              <a:t>matic</a:t>
            </a:r>
            <a:r>
              <a:rPr lang="en-US" baseline="0" dirty="0"/>
              <a:t> and hope that the Donors in 2.0 donate money again.</a:t>
            </a:r>
            <a:endParaRPr lang="en-US" dirty="0"/>
          </a:p>
          <a:p>
            <a:endParaRPr lang="en-US" dirty="0">
              <a:solidFill>
                <a:srgbClr val="FFFF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i="1" baseline="0" dirty="0">
                <a:solidFill>
                  <a:srgbClr val="FFFF00"/>
                </a:solidFill>
              </a:rPr>
              <a:t>SE4: Concept selection process.</a:t>
            </a:r>
          </a:p>
          <a:p>
            <a:pPr marL="0" marR="0" indent="0" algn="l" defTabSz="914400" rtl="0" eaLnBrk="1" fontAlgn="auto" latinLnBrk="0" hangingPunct="1">
              <a:lnSpc>
                <a:spcPct val="100000"/>
              </a:lnSpc>
              <a:spcBef>
                <a:spcPts val="0"/>
              </a:spcBef>
              <a:spcAft>
                <a:spcPts val="0"/>
              </a:spcAft>
              <a:buClrTx/>
              <a:buSzTx/>
              <a:buFontTx/>
              <a:buNone/>
              <a:tabLst/>
              <a:defRPr/>
            </a:pPr>
            <a:r>
              <a:rPr lang="en-US" i="1" baseline="0" dirty="0">
                <a:solidFill>
                  <a:srgbClr val="FFFF00"/>
                </a:solidFill>
              </a:rPr>
              <a:t>SE6: Operations and lifecycle considerations.</a:t>
            </a:r>
            <a:endParaRPr lang="en-US" i="1" dirty="0">
              <a:solidFill>
                <a:srgbClr val="FFFF00"/>
              </a:solidFill>
            </a:endParaRPr>
          </a:p>
          <a:p>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13</a:t>
            </a:fld>
            <a:endParaRPr lang="en-US"/>
          </a:p>
        </p:txBody>
      </p:sp>
    </p:spTree>
    <p:extLst>
      <p:ext uri="{BB962C8B-B14F-4D97-AF65-F5344CB8AC3E}">
        <p14:creationId xmlns:p14="http://schemas.microsoft.com/office/powerpoint/2010/main" val="865595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Aaron</a:t>
            </a:r>
            <a:r>
              <a:rPr lang="en-US"/>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t>The </a:t>
            </a:r>
            <a:r>
              <a:rPr lang="en-US" dirty="0"/>
              <a:t>Apple-o-</a:t>
            </a:r>
            <a:r>
              <a:rPr lang="en-US" dirty="0" err="1"/>
              <a:t>matic</a:t>
            </a:r>
            <a:r>
              <a:rPr lang="en-US" baseline="0" dirty="0"/>
              <a:t> Social Enterprise is a firm that is analogous to a tree with supportive branches.  The Apple-o-</a:t>
            </a:r>
            <a:r>
              <a:rPr lang="en-US" baseline="0" dirty="0" err="1"/>
              <a:t>matic</a:t>
            </a:r>
            <a:r>
              <a:rPr lang="en-US" baseline="0" dirty="0"/>
              <a:t> Social Enterprise creates a new Social Franchise with a strong connection to a community.  Mention </a:t>
            </a:r>
            <a:r>
              <a:rPr lang="en-US" b="1" i="1" baseline="0" dirty="0"/>
              <a:t>RECIPES </a:t>
            </a:r>
          </a:p>
          <a:p>
            <a:endParaRPr lang="en-US" dirty="0"/>
          </a:p>
          <a:p>
            <a:r>
              <a:rPr lang="en-US" dirty="0"/>
              <a:t>Our architecture</a:t>
            </a:r>
            <a:r>
              <a:rPr lang="en-US" baseline="0" dirty="0"/>
              <a:t> intent and system is intended to be modularized and scalable to a larger network.  Analogous to an apple tree, each apple (an apple-o-</a:t>
            </a:r>
            <a:r>
              <a:rPr lang="en-US" baseline="0" dirty="0" err="1"/>
              <a:t>matic</a:t>
            </a:r>
            <a:r>
              <a:rPr lang="en-US" baseline="0" dirty="0"/>
              <a:t> product) can be seen and “grown” anywhere in the continental US. </a:t>
            </a:r>
          </a:p>
          <a:p>
            <a:r>
              <a:rPr lang="en-US" dirty="0"/>
              <a:t>This platform overlays on existing programs supported at the national level such as farm-to-school and National School Lunch Program.</a:t>
            </a:r>
          </a:p>
        </p:txBody>
      </p:sp>
      <p:sp>
        <p:nvSpPr>
          <p:cNvPr id="4" name="Slide Number Placeholder 3"/>
          <p:cNvSpPr>
            <a:spLocks noGrp="1"/>
          </p:cNvSpPr>
          <p:nvPr>
            <p:ph type="sldNum" sz="quarter" idx="10"/>
          </p:nvPr>
        </p:nvSpPr>
        <p:spPr/>
        <p:txBody>
          <a:bodyPr/>
          <a:lstStyle/>
          <a:p>
            <a:fld id="{BCE86FD5-BB5B-4CDB-A20F-516C678A668D}" type="slidenum">
              <a:rPr lang="en-US" smtClean="0"/>
              <a:t>14</a:t>
            </a:fld>
            <a:endParaRPr lang="en-US"/>
          </a:p>
        </p:txBody>
      </p:sp>
    </p:spTree>
    <p:extLst>
      <p:ext uri="{BB962C8B-B14F-4D97-AF65-F5344CB8AC3E}">
        <p14:creationId xmlns:p14="http://schemas.microsoft.com/office/powerpoint/2010/main" val="264466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SA1: A representation of the system architecture, including the architectural decisions that the team made and why.</a:t>
            </a:r>
            <a:endParaRPr lang="en-US" i="1" dirty="0"/>
          </a:p>
        </p:txBody>
      </p:sp>
      <p:sp>
        <p:nvSpPr>
          <p:cNvPr id="4" name="Slide Number Placeholder 3"/>
          <p:cNvSpPr>
            <a:spLocks noGrp="1"/>
          </p:cNvSpPr>
          <p:nvPr>
            <p:ph type="sldNum" sz="quarter" idx="10"/>
          </p:nvPr>
        </p:nvSpPr>
        <p:spPr/>
        <p:txBody>
          <a:bodyPr/>
          <a:lstStyle/>
          <a:p>
            <a:fld id="{BCE86FD5-BB5B-4CDB-A20F-516C678A668D}" type="slidenum">
              <a:rPr lang="en-US" smtClean="0"/>
              <a:t>15</a:t>
            </a:fld>
            <a:endParaRPr lang="en-US"/>
          </a:p>
        </p:txBody>
      </p:sp>
    </p:spTree>
    <p:extLst>
      <p:ext uri="{BB962C8B-B14F-4D97-AF65-F5344CB8AC3E}">
        <p14:creationId xmlns:p14="http://schemas.microsoft.com/office/powerpoint/2010/main" val="3918406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Aaron</a:t>
            </a:r>
            <a:r>
              <a:rPr lang="en-US"/>
              <a:t> – This are key requirements to illustrate the mapping from stakeholder needs to system requirements.</a:t>
            </a:r>
          </a:p>
        </p:txBody>
      </p:sp>
      <p:sp>
        <p:nvSpPr>
          <p:cNvPr id="4" name="Slide Number Placeholder 3"/>
          <p:cNvSpPr>
            <a:spLocks noGrp="1"/>
          </p:cNvSpPr>
          <p:nvPr>
            <p:ph type="sldNum" sz="quarter" idx="10"/>
          </p:nvPr>
        </p:nvSpPr>
        <p:spPr/>
        <p:txBody>
          <a:bodyPr/>
          <a:lstStyle/>
          <a:p>
            <a:fld id="{BCE86FD5-BB5B-4CDB-A20F-516C678A668D}" type="slidenum">
              <a:rPr lang="en-US" smtClean="0"/>
              <a:t>16</a:t>
            </a:fld>
            <a:endParaRPr lang="en-US"/>
          </a:p>
        </p:txBody>
      </p:sp>
    </p:spTree>
    <p:extLst>
      <p:ext uri="{BB962C8B-B14F-4D97-AF65-F5344CB8AC3E}">
        <p14:creationId xmlns:p14="http://schemas.microsoft.com/office/powerpoint/2010/main" val="2688350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Defining the high level requirements was the first step once we had established our goals and architecture.  Questions like, what are the things that must be accomplished by each stakeholder, or rather, how is the system going to achieve the needs of each stakeholder in the system.  </a:t>
            </a:r>
          </a:p>
          <a:p>
            <a:endParaRPr lang="en-US" dirty="0"/>
          </a:p>
          <a:p>
            <a:r>
              <a:rPr lang="en-US" dirty="0"/>
              <a:t>Once the high level stakeholder and requirements were identified, we were able to define lower level requirements.  Each lower level requirement mapped to a higher level requirement, and correlated the requirement to the sequence in which it would impact. </a:t>
            </a:r>
            <a:endParaRPr lang="en-US" dirty="0" smtClean="0"/>
          </a:p>
          <a:p>
            <a:endParaRPr lang="en-US" i="1" dirty="0" smtClean="0"/>
          </a:p>
          <a:p>
            <a:r>
              <a:rPr lang="en-US" i="1" dirty="0" smtClean="0"/>
              <a:t>SE1</a:t>
            </a:r>
            <a:r>
              <a:rPr lang="en-US" i="1" dirty="0"/>
              <a:t>: System requirements including requirements traceability from stakeholder needs to subsystem</a:t>
            </a:r>
            <a:r>
              <a:rPr lang="en-US" i="1" baseline="0" dirty="0"/>
              <a:t> and component requirements.</a:t>
            </a:r>
            <a:endParaRPr lang="en-US" i="1" dirty="0"/>
          </a:p>
        </p:txBody>
      </p:sp>
      <p:sp>
        <p:nvSpPr>
          <p:cNvPr id="4" name="Slide Number Placeholder 3"/>
          <p:cNvSpPr>
            <a:spLocks noGrp="1"/>
          </p:cNvSpPr>
          <p:nvPr>
            <p:ph type="sldNum" sz="quarter" idx="10"/>
          </p:nvPr>
        </p:nvSpPr>
        <p:spPr/>
        <p:txBody>
          <a:bodyPr/>
          <a:lstStyle/>
          <a:p>
            <a:fld id="{BCE86FD5-BB5B-4CDB-A20F-516C678A668D}" type="slidenum">
              <a:rPr lang="en-US" smtClean="0"/>
              <a:t>17</a:t>
            </a:fld>
            <a:endParaRPr lang="en-US"/>
          </a:p>
        </p:txBody>
      </p:sp>
    </p:spTree>
    <p:extLst>
      <p:ext uri="{BB962C8B-B14F-4D97-AF65-F5344CB8AC3E}">
        <p14:creationId xmlns:p14="http://schemas.microsoft.com/office/powerpoint/2010/main" val="2167881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describes how we have so far defined the planning, stakeholder analysis, and architecture methods used to develop the left side of the V.  What we want to highlight here</a:t>
            </a:r>
            <a:r>
              <a:rPr lang="en-US" dirty="0"/>
              <a:t>,</a:t>
            </a:r>
            <a:r>
              <a:rPr lang="en-US" baseline="0" dirty="0"/>
              <a:t> is how at this point, we started to see the iterations that caused some of the final decisions we made.  We saw that once we were forced to create the requirements matrix, we had to go back and review the stakeholders.  We also had to review our planned architecture to make sure what we had written for requirements stood true for all stakeholders in the original plan.  </a:t>
            </a:r>
          </a:p>
          <a:p>
            <a:endParaRPr lang="en-US" baseline="0" dirty="0" smtClean="0"/>
          </a:p>
          <a:p>
            <a:r>
              <a:rPr lang="en-US" baseline="0" dirty="0" smtClean="0"/>
              <a:t>We identified key subject matter experts to act as agents for our stakeholders.  </a:t>
            </a:r>
          </a:p>
          <a:p>
            <a:r>
              <a:rPr lang="en-US" baseline="0" dirty="0" smtClean="0"/>
              <a:t>We consulted with Juliana Cohen, Research </a:t>
            </a:r>
            <a:r>
              <a:rPr lang="en-US" baseline="0" dirty="0" err="1" smtClean="0"/>
              <a:t>Assocuiate</a:t>
            </a:r>
            <a:r>
              <a:rPr lang="en-US" baseline="0" dirty="0" smtClean="0"/>
              <a:t> at Harvard Department of Nutrition on healthy eating during school lunch programs.  </a:t>
            </a:r>
          </a:p>
          <a:p>
            <a:r>
              <a:rPr lang="en-US" baseline="0" dirty="0" smtClean="0"/>
              <a:t>We also consulted with Wendy </a:t>
            </a:r>
            <a:r>
              <a:rPr lang="en-US" baseline="0" dirty="0" err="1" smtClean="0"/>
              <a:t>Brannen</a:t>
            </a:r>
            <a:r>
              <a:rPr lang="en-US" baseline="0" dirty="0" smtClean="0"/>
              <a:t> with USApple.org to understand Apple producer needs.</a:t>
            </a:r>
          </a:p>
          <a:p>
            <a:r>
              <a:rPr lang="en-US" baseline="0" dirty="0" smtClean="0"/>
              <a:t>In Dubuque Iowa we met with </a:t>
            </a:r>
            <a:r>
              <a:rPr lang="en-US" sz="1200" b="0" i="0" kern="1200" dirty="0" smtClean="0">
                <a:solidFill>
                  <a:schemeClr val="tx1"/>
                </a:solidFill>
                <a:effectLst/>
                <a:latin typeface="+mn-lt"/>
                <a:ea typeface="+mn-ea"/>
                <a:cs typeface="+mn-cs"/>
              </a:rPr>
              <a:t>Carolyn </a:t>
            </a:r>
            <a:r>
              <a:rPr lang="en-US" sz="1200" b="0" i="0" kern="1200" dirty="0" err="1" smtClean="0">
                <a:solidFill>
                  <a:schemeClr val="tx1"/>
                </a:solidFill>
                <a:effectLst/>
                <a:latin typeface="+mn-lt"/>
                <a:ea typeface="+mn-ea"/>
                <a:cs typeface="+mn-cs"/>
              </a:rPr>
              <a:t>Scherf</a:t>
            </a:r>
            <a:r>
              <a:rPr lang="en-US" sz="1200" b="0" i="0" kern="1200" dirty="0" smtClean="0">
                <a:solidFill>
                  <a:schemeClr val="tx1"/>
                </a:solidFill>
                <a:effectLst/>
                <a:latin typeface="+mn-lt"/>
                <a:ea typeface="+mn-ea"/>
                <a:cs typeface="+mn-cs"/>
              </a:rPr>
              <a:t> with </a:t>
            </a:r>
            <a:r>
              <a:rPr lang="en-US" baseline="0" dirty="0" smtClean="0"/>
              <a:t>Iowa State University on local foods.</a:t>
            </a:r>
          </a:p>
          <a:p>
            <a:r>
              <a:rPr lang="en-US" baseline="0" dirty="0" smtClean="0"/>
              <a:t>In Johnston Iowa we met with the school district.  (More refinement needed.)</a:t>
            </a:r>
          </a:p>
          <a:p>
            <a:endParaRPr lang="en-US" baseline="0" dirty="0" smtClean="0"/>
          </a:p>
          <a:p>
            <a:endParaRPr lang="en-US" baseline="0" dirty="0" smtClean="0"/>
          </a:p>
          <a:p>
            <a:endParaRPr lang="en-US" baseline="0" dirty="0" smtClean="0"/>
          </a:p>
          <a:p>
            <a:endParaRPr lang="en-US" baseline="0" dirty="0"/>
          </a:p>
          <a:p>
            <a:r>
              <a:rPr lang="en-US" baseline="0" dirty="0"/>
              <a:t>NEXT, we moved on to a verification plan, which included the feasibility study (shown soon).  This forced us to think of the physical system, which opened up new questions not yet realized.  This caused us to yet again, revisit this Requirements matrix and make final adjustments, which yet again made us think about the stakeholders, the priorities, and the architecture.</a:t>
            </a:r>
          </a:p>
          <a:p>
            <a:endParaRPr lang="en-US" baseline="0" dirty="0"/>
          </a:p>
          <a:p>
            <a:r>
              <a:rPr lang="en-US" i="1" baseline="0" dirty="0"/>
              <a:t>SE5: Verification and Validation Plan</a:t>
            </a:r>
          </a:p>
          <a:p>
            <a:r>
              <a:rPr lang="en-US" i="1" baseline="0" dirty="0"/>
              <a:t>SE6:  Operations and lifecycle operations</a:t>
            </a:r>
          </a:p>
          <a:p>
            <a:pPr>
              <a:defRPr/>
            </a:pPr>
            <a:r>
              <a:rPr lang="en-US" i="1" dirty="0"/>
              <a:t>SE8: Reflection on what your team have learned about systems thinking</a:t>
            </a:r>
            <a:endParaRPr lang="en-US" dirty="0"/>
          </a:p>
          <a:p>
            <a:endParaRPr lang="en-US" i="1" dirty="0"/>
          </a:p>
        </p:txBody>
      </p:sp>
      <p:sp>
        <p:nvSpPr>
          <p:cNvPr id="4" name="Slide Number Placeholder 3"/>
          <p:cNvSpPr>
            <a:spLocks noGrp="1"/>
          </p:cNvSpPr>
          <p:nvPr>
            <p:ph type="sldNum" sz="quarter" idx="10"/>
          </p:nvPr>
        </p:nvSpPr>
        <p:spPr/>
        <p:txBody>
          <a:bodyPr/>
          <a:lstStyle/>
          <a:p>
            <a:fld id="{BCE86FD5-BB5B-4CDB-A20F-516C678A668D}" type="slidenum">
              <a:rPr lang="en-US" smtClean="0"/>
              <a:t>18</a:t>
            </a:fld>
            <a:endParaRPr lang="en-US"/>
          </a:p>
        </p:txBody>
      </p:sp>
    </p:spTree>
    <p:extLst>
      <p:ext uri="{BB962C8B-B14F-4D97-AF65-F5344CB8AC3E}">
        <p14:creationId xmlns:p14="http://schemas.microsoft.com/office/powerpoint/2010/main" val="1539026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Aaron Speaking – (Need to trim to 1 minute) The Feasibility Evaluation consists of tests to verify high risk architecture decisions that overcome design challenges related to the function of distributing food (Step 6 in Concept of Operation).  Using VDA Decision Process from Taming Diabetes </a:t>
            </a:r>
            <a:r>
              <a:rPr lang="en-US" i="1" dirty="0"/>
              <a:t>with Systems Thinking by </a:t>
            </a:r>
            <a:r>
              <a:rPr lang="en-US" b="1" i="1" dirty="0"/>
              <a:t>Carlos o. Morales</a:t>
            </a:r>
            <a:endParaRPr lang="en-US" dirty="0"/>
          </a:p>
          <a:p>
            <a:r>
              <a:rPr lang="en-US" dirty="0"/>
              <a:t>The MIT SDM Team 25 conducted a field test using prototype software along with survey questions as part of the feasibility evaluation.  The following important quality attributes were the areas of focus and desired outcomes are planned for this Feasibility Evaluation.</a:t>
            </a:r>
          </a:p>
          <a:p>
            <a:pPr lvl="0"/>
            <a:r>
              <a:rPr lang="en-US" sz="1200" b="1" dirty="0"/>
              <a:t>Students hungry when provided apples – </a:t>
            </a:r>
            <a:r>
              <a:rPr lang="en-US" sz="1200" dirty="0"/>
              <a:t>Apple acceptance and impact of satiation depends on timeliness of feeding time.  The desired outcome is to demonstrate hunger is a need by the child in the afternoon.</a:t>
            </a:r>
          </a:p>
          <a:p>
            <a:pPr lvl="0"/>
            <a:r>
              <a:rPr lang="en-US" sz="1200" b="1" dirty="0"/>
              <a:t>Acceptance of the apples by students</a:t>
            </a:r>
            <a:r>
              <a:rPr lang="en-US" sz="1200" dirty="0"/>
              <a:t> – Apple rate of distribution is a challenge that may limit the viability of the solution.  The desired outcome is for &gt; 20% of students to take apples daily. (Based on DC3 intended outcome to increase student fruit consumption by 20% in participating school.)</a:t>
            </a:r>
          </a:p>
          <a:p>
            <a:r>
              <a:rPr lang="en-US" sz="1200" b="1" dirty="0"/>
              <a:t>Responsive donor network for acquiring apples</a:t>
            </a:r>
            <a:r>
              <a:rPr lang="en-US" sz="1200" dirty="0"/>
              <a:t> – </a:t>
            </a:r>
            <a:r>
              <a:rPr lang="en-US" sz="1200" kern="1200" dirty="0">
                <a:solidFill>
                  <a:schemeClr val="tx1"/>
                </a:solidFill>
                <a:effectLst/>
                <a:latin typeface="+mn-lt"/>
                <a:ea typeface="+mn-ea"/>
                <a:cs typeface="+mn-cs"/>
              </a:rPr>
              <a:t>Apple rate of sourcing is a control input that varies based on identified recipients.  The desired outcome is to demonstrate the donor network can be notified of student consumption changes with &lt;1 day delay in the system to minimize the inventory.    (Based on OS17 DSM analysis, we had already realized that a need must be identified prior to triggering donations, but not that recipients had to be identified prior to acquiring the food from the source in order to process for spoilage reasons.) </a:t>
            </a:r>
            <a:endParaRPr lang="en-US" sz="1200"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Feasibility Evaluation shall consist of the following activities for each test day:</a:t>
            </a:r>
          </a:p>
          <a:p>
            <a:r>
              <a:rPr lang="en-US" sz="1200" kern="1200" dirty="0">
                <a:solidFill>
                  <a:schemeClr val="tx1"/>
                </a:solidFill>
                <a:effectLst/>
                <a:latin typeface="+mn-lt"/>
                <a:ea typeface="+mn-ea"/>
                <a:cs typeface="+mn-cs"/>
              </a:rPr>
              <a:t>1) Daily survey administered by teachers to record student response </a:t>
            </a:r>
          </a:p>
          <a:p>
            <a:r>
              <a:rPr lang="en-US" sz="1200" kern="1200" dirty="0">
                <a:solidFill>
                  <a:schemeClr val="tx1"/>
                </a:solidFill>
                <a:effectLst/>
                <a:latin typeface="+mn-lt"/>
                <a:ea typeface="+mn-ea"/>
                <a:cs typeface="+mn-cs"/>
              </a:rPr>
              <a:t>2) Use Apple-o-</a:t>
            </a:r>
            <a:r>
              <a:rPr lang="en-US" sz="1200" kern="1200" dirty="0" err="1">
                <a:solidFill>
                  <a:schemeClr val="tx1"/>
                </a:solidFill>
                <a:effectLst/>
                <a:latin typeface="+mn-lt"/>
                <a:ea typeface="+mn-ea"/>
                <a:cs typeface="+mn-cs"/>
              </a:rPr>
              <a:t>matic</a:t>
            </a:r>
            <a:r>
              <a:rPr lang="en-US" sz="1200" kern="1200" dirty="0">
                <a:solidFill>
                  <a:schemeClr val="tx1"/>
                </a:solidFill>
                <a:effectLst/>
                <a:latin typeface="+mn-lt"/>
                <a:ea typeface="+mn-ea"/>
                <a:cs typeface="+mn-cs"/>
              </a:rPr>
              <a:t> system proof-of-concept prototype to verify the feasibility around 2pm</a:t>
            </a:r>
          </a:p>
          <a:p>
            <a:r>
              <a:rPr lang="en-US" sz="1200" kern="1200" dirty="0">
                <a:solidFill>
                  <a:schemeClr val="tx1"/>
                </a:solidFill>
                <a:effectLst/>
                <a:latin typeface="+mn-lt"/>
                <a:ea typeface="+mn-ea"/>
                <a:cs typeface="+mn-cs"/>
              </a:rPr>
              <a:t>Each student will perform the following steps to distribute the apples:</a:t>
            </a:r>
          </a:p>
          <a:p>
            <a:pPr lvl="0"/>
            <a:r>
              <a:rPr lang="en-US" sz="1200" kern="1200" dirty="0">
                <a:solidFill>
                  <a:schemeClr val="tx1"/>
                </a:solidFill>
                <a:effectLst/>
                <a:latin typeface="+mn-lt"/>
                <a:ea typeface="+mn-ea"/>
                <a:cs typeface="+mn-cs"/>
              </a:rPr>
              <a:t>Open the basket lid</a:t>
            </a:r>
          </a:p>
          <a:p>
            <a:pPr lvl="0"/>
            <a:r>
              <a:rPr lang="en-US" sz="1200" kern="1200" dirty="0">
                <a:solidFill>
                  <a:schemeClr val="tx1"/>
                </a:solidFill>
                <a:effectLst/>
                <a:latin typeface="+mn-lt"/>
                <a:ea typeface="+mn-ea"/>
                <a:cs typeface="+mn-cs"/>
              </a:rPr>
              <a:t>Hear a special educational message about apples </a:t>
            </a:r>
          </a:p>
          <a:p>
            <a:pPr lvl="0"/>
            <a:r>
              <a:rPr lang="en-US" sz="1200" kern="1200" dirty="0">
                <a:solidFill>
                  <a:schemeClr val="tx1"/>
                </a:solidFill>
                <a:effectLst/>
                <a:latin typeface="+mn-lt"/>
                <a:ea typeface="+mn-ea"/>
                <a:cs typeface="+mn-cs"/>
              </a:rPr>
              <a:t>Take an apple to eat</a:t>
            </a:r>
          </a:p>
          <a:p>
            <a:pPr lvl="0"/>
            <a:r>
              <a:rPr lang="en-US" sz="1200" kern="1200" dirty="0">
                <a:solidFill>
                  <a:schemeClr val="tx1"/>
                </a:solidFill>
                <a:effectLst/>
                <a:latin typeface="+mn-lt"/>
                <a:ea typeface="+mn-ea"/>
                <a:cs typeface="+mn-cs"/>
              </a:rPr>
              <a:t>Lower the lid for next student</a:t>
            </a:r>
          </a:p>
          <a:p>
            <a:r>
              <a:rPr lang="en-US" sz="1200" kern="1200" dirty="0">
                <a:solidFill>
                  <a:schemeClr val="tx1"/>
                </a:solidFill>
                <a:effectLst/>
                <a:latin typeface="+mn-lt"/>
                <a:ea typeface="+mn-ea"/>
                <a:cs typeface="+mn-cs"/>
              </a:rPr>
              <a:t>3) Teacher Interview</a:t>
            </a:r>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19</a:t>
            </a:fld>
            <a:endParaRPr lang="en-US"/>
          </a:p>
        </p:txBody>
      </p:sp>
    </p:spTree>
    <p:extLst>
      <p:ext uri="{BB962C8B-B14F-4D97-AF65-F5344CB8AC3E}">
        <p14:creationId xmlns:p14="http://schemas.microsoft.com/office/powerpoint/2010/main" val="1797066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Katrina - </a:t>
            </a:r>
          </a:p>
          <a:p>
            <a:endParaRPr lang="en-US" dirty="0"/>
          </a:p>
          <a:p>
            <a:r>
              <a:rPr lang="en-US" dirty="0"/>
              <a:t>15.8 million </a:t>
            </a:r>
            <a:r>
              <a:rPr lang="en-US"/>
              <a:t>children </a:t>
            </a:r>
            <a:r>
              <a:rPr lang="en-US" dirty="0"/>
              <a:t>in</a:t>
            </a:r>
            <a:r>
              <a:rPr lang="en-US"/>
              <a:t> the U.S. living </a:t>
            </a:r>
            <a:r>
              <a:rPr lang="en-US" dirty="0"/>
              <a:t>a food-insecure </a:t>
            </a:r>
            <a:r>
              <a:rPr lang="en-US"/>
              <a:t>households </a:t>
            </a:r>
            <a:r>
              <a:rPr lang="en-US" dirty="0"/>
              <a:t>(</a:t>
            </a:r>
            <a:r>
              <a:rPr lang="en-US"/>
              <a:t>2012 data) is </a:t>
            </a:r>
            <a:r>
              <a:rPr lang="en-US" dirty="0"/>
              <a:t>a big problem due to sociotechnical challenges when implementing </a:t>
            </a:r>
            <a:r>
              <a:rPr lang="en-US"/>
              <a:t>a solution.  </a:t>
            </a:r>
            <a:endParaRPr lang="en-US" dirty="0"/>
          </a:p>
          <a:p>
            <a:endParaRPr lang="en-US" i="1" dirty="0"/>
          </a:p>
          <a:p>
            <a:r>
              <a:rPr lang="en-US" i="0" dirty="0"/>
              <a:t>The challenge for our team was to take this SPS</a:t>
            </a:r>
            <a:r>
              <a:rPr lang="en-US" i="0" baseline="0" dirty="0"/>
              <a:t> and generate our Goal Statement from this problem</a:t>
            </a:r>
            <a:endParaRPr lang="en-US" i="0" dirty="0"/>
          </a:p>
          <a:p>
            <a:endParaRPr lang="en-US" i="1" dirty="0"/>
          </a:p>
          <a:p>
            <a:r>
              <a:rPr lang="en-US" i="1" dirty="0"/>
              <a:t>SA3:</a:t>
            </a:r>
            <a:r>
              <a:rPr lang="en-US" i="1" baseline="0" dirty="0"/>
              <a:t> A system problem statement and an explicit system boundary.</a:t>
            </a:r>
            <a:endParaRPr lang="en-US" i="1" dirty="0"/>
          </a:p>
        </p:txBody>
      </p:sp>
      <p:sp>
        <p:nvSpPr>
          <p:cNvPr id="4" name="Slide Number Placeholder 3"/>
          <p:cNvSpPr>
            <a:spLocks noGrp="1"/>
          </p:cNvSpPr>
          <p:nvPr>
            <p:ph type="sldNum" sz="quarter" idx="10"/>
          </p:nvPr>
        </p:nvSpPr>
        <p:spPr/>
        <p:txBody>
          <a:bodyPr/>
          <a:lstStyle/>
          <a:p>
            <a:fld id="{BCE86FD5-BB5B-4CDB-A20F-516C678A668D}"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3961174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Aaron Speaking – This app is an open source</a:t>
            </a:r>
            <a:r>
              <a:rPr lang="en-US" baseline="0" dirty="0" smtClean="0"/>
              <a:t> application created using the MIT app inventor tool for android devices.</a:t>
            </a:r>
            <a:endParaRPr lang="en-US" dirty="0" smtClean="0"/>
          </a:p>
          <a:p>
            <a:endParaRPr lang="en-US" dirty="0" smtClean="0"/>
          </a:p>
          <a:p>
            <a:r>
              <a:rPr lang="en-US" dirty="0" smtClean="0"/>
              <a:t>http://ai2.appinventor.mit.edu/#5775598984101888</a:t>
            </a:r>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20</a:t>
            </a:fld>
            <a:endParaRPr lang="en-US"/>
          </a:p>
        </p:txBody>
      </p:sp>
    </p:spTree>
    <p:extLst>
      <p:ext uri="{BB962C8B-B14F-4D97-AF65-F5344CB8AC3E}">
        <p14:creationId xmlns:p14="http://schemas.microsoft.com/office/powerpoint/2010/main" val="3424360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Aaron</a:t>
            </a:r>
            <a:r>
              <a:rPr lang="en-US"/>
              <a:t> – Here’s an example of the a student taking an apple.</a:t>
            </a:r>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21</a:t>
            </a:fld>
            <a:endParaRPr lang="en-US"/>
          </a:p>
        </p:txBody>
      </p:sp>
    </p:spTree>
    <p:extLst>
      <p:ext uri="{BB962C8B-B14F-4D97-AF65-F5344CB8AC3E}">
        <p14:creationId xmlns:p14="http://schemas.microsoft.com/office/powerpoint/2010/main" val="3133154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Aaron</a:t>
            </a:r>
            <a:r>
              <a:rPr lang="en-US"/>
              <a:t> Speaking – The feasibility evaluation proved to be a big success.  78% of the students were hungry by 2pm even though they ate lunch around 11:30AM.  We had a 94% of apples taken.  Many apples were consumed immediately after to activity but some took them home to eat later. This successful experiment of a critical function with a proof-of-concept sets our project at Technology Readiness Level 3 (TRL 3) and</a:t>
            </a:r>
            <a:endParaRPr lang="en-US" dirty="0"/>
          </a:p>
          <a:p>
            <a:r>
              <a:rPr lang="en-US" i="1" dirty="0"/>
              <a:t>PM1</a:t>
            </a:r>
            <a:r>
              <a:rPr lang="en-US" i="1"/>
              <a:t>: Targets (driven by hoped for value) and estimates (driven by analyses of feasibility) are shown and compared related to scope, project cost, and duration. </a:t>
            </a:r>
            <a:endParaRPr lang="en-US" i="1" dirty="0"/>
          </a:p>
          <a:p>
            <a:r>
              <a:rPr lang="en-US" i="1"/>
              <a:t>PM5: Any design, prototyping, and validation tasks by the project team to date are reflected in an estimate of future implementation activities </a:t>
            </a:r>
            <a:endParaRPr lang="en-US"/>
          </a:p>
        </p:txBody>
      </p:sp>
      <p:sp>
        <p:nvSpPr>
          <p:cNvPr id="4" name="Slide Number Placeholder 3"/>
          <p:cNvSpPr>
            <a:spLocks noGrp="1"/>
          </p:cNvSpPr>
          <p:nvPr>
            <p:ph type="sldNum" sz="quarter" idx="10"/>
          </p:nvPr>
        </p:nvSpPr>
        <p:spPr/>
        <p:txBody>
          <a:bodyPr/>
          <a:lstStyle/>
          <a:p>
            <a:fld id="{BCE86FD5-BB5B-4CDB-A20F-516C678A668D}" type="slidenum">
              <a:rPr lang="en-US" smtClean="0"/>
              <a:t>22</a:t>
            </a:fld>
            <a:endParaRPr lang="en-US"/>
          </a:p>
        </p:txBody>
      </p:sp>
    </p:spTree>
    <p:extLst>
      <p:ext uri="{BB962C8B-B14F-4D97-AF65-F5344CB8AC3E}">
        <p14:creationId xmlns:p14="http://schemas.microsoft.com/office/powerpoint/2010/main" val="4211381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Aaron to introduce. </a:t>
            </a:r>
            <a:r>
              <a:rPr lang="en-US" dirty="0" smtClean="0"/>
              <a:t>– Original Video was</a:t>
            </a:r>
            <a:r>
              <a:rPr lang="en-US" baseline="0" dirty="0" smtClean="0"/>
              <a:t> </a:t>
            </a:r>
            <a:r>
              <a:rPr lang="en-US" dirty="0" smtClean="0"/>
              <a:t>2 </a:t>
            </a:r>
            <a:r>
              <a:rPr lang="en-US" dirty="0"/>
              <a:t>minutes and 43 seconds (</a:t>
            </a:r>
            <a:r>
              <a:rPr lang="en-US" dirty="0" smtClean="0"/>
              <a:t>Trimmed </a:t>
            </a:r>
            <a:r>
              <a:rPr lang="en-US" dirty="0"/>
              <a:t>to </a:t>
            </a:r>
            <a:r>
              <a:rPr lang="en-US" dirty="0" smtClean="0"/>
              <a:t>43 seconds)</a:t>
            </a:r>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23</a:t>
            </a:fld>
            <a:endParaRPr lang="en-US"/>
          </a:p>
        </p:txBody>
      </p:sp>
    </p:spTree>
    <p:extLst>
      <p:ext uri="{BB962C8B-B14F-4D97-AF65-F5344CB8AC3E}">
        <p14:creationId xmlns:p14="http://schemas.microsoft.com/office/powerpoint/2010/main" val="3158813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5"/>
          <p:cNvSpPr>
            <a:spLocks noGrp="1" noChangeArrowheads="1"/>
          </p:cNvSpPr>
          <p:nvPr>
            <p:ph type="sldNum" sz="quarter" idx="5"/>
          </p:nvPr>
        </p:nvSpPr>
        <p:spPr>
          <a:noFill/>
        </p:spPr>
        <p:txBody>
          <a:bodyPr/>
          <a:lstStyle/>
          <a:p>
            <a:fld id="{B16D501A-96AE-49E8-B857-672F93998EEF}" type="slidenum">
              <a:rPr lang="en-US">
                <a:solidFill>
                  <a:prstClr val="black"/>
                </a:solidFill>
              </a:rPr>
              <a:pPr/>
              <a:t>24</a:t>
            </a:fld>
            <a:endParaRPr lang="en-US">
              <a:solidFill>
                <a:prstClr val="black"/>
              </a:solidFill>
            </a:endParaRPr>
          </a:p>
        </p:txBody>
      </p:sp>
      <p:sp>
        <p:nvSpPr>
          <p:cNvPr id="304131" name="Rectangle 2"/>
          <p:cNvSpPr>
            <a:spLocks noGrp="1" noRot="1" noChangeAspect="1" noChangeArrowheads="1" noTextEdit="1"/>
          </p:cNvSpPr>
          <p:nvPr>
            <p:ph type="sldImg"/>
          </p:nvPr>
        </p:nvSpPr>
        <p:spPr>
          <a:xfrm>
            <a:off x="1155700" y="695325"/>
            <a:ext cx="4532313" cy="3400425"/>
          </a:xfrm>
          <a:ln/>
        </p:spPr>
      </p:sp>
      <p:sp>
        <p:nvSpPr>
          <p:cNvPr id="304132" name="Rectangle 3"/>
          <p:cNvSpPr>
            <a:spLocks noGrp="1" noChangeArrowheads="1"/>
          </p:cNvSpPr>
          <p:nvPr>
            <p:ph type="body" idx="1"/>
          </p:nvPr>
        </p:nvSpPr>
        <p:spPr>
          <a:noFill/>
          <a:ln/>
        </p:spPr>
        <p:txBody>
          <a:bodyPr/>
          <a:lstStyle/>
          <a:p>
            <a:r>
              <a:rPr lang="en-US" dirty="0"/>
              <a:t>From our requirements, we defined a set of metrics we needed to achieve on a feasibility study to ensure we were on the right path.  We</a:t>
            </a:r>
            <a:r>
              <a:rPr lang="en-US" baseline="0" dirty="0"/>
              <a:t> had a goal of improving fruit intake for 20% of students using apple-o-</a:t>
            </a:r>
            <a:r>
              <a:rPr lang="en-US" baseline="0" dirty="0" err="1"/>
              <a:t>matic</a:t>
            </a:r>
            <a:r>
              <a:rPr lang="en-US" baseline="0" dirty="0"/>
              <a:t>.  We used a feasibility evaluation to close the validation loop on this high risk architecture decision.</a:t>
            </a:r>
            <a:endParaRPr lang="en-US" dirty="0"/>
          </a:p>
        </p:txBody>
      </p:sp>
    </p:spTree>
    <p:extLst>
      <p:ext uri="{BB962C8B-B14F-4D97-AF65-F5344CB8AC3E}">
        <p14:creationId xmlns:p14="http://schemas.microsoft.com/office/powerpoint/2010/main" val="391181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5"/>
          <p:cNvSpPr>
            <a:spLocks noGrp="1" noChangeArrowheads="1"/>
          </p:cNvSpPr>
          <p:nvPr>
            <p:ph type="sldNum" sz="quarter" idx="5"/>
          </p:nvPr>
        </p:nvSpPr>
        <p:spPr>
          <a:noFill/>
        </p:spPr>
        <p:txBody>
          <a:bodyPr/>
          <a:lstStyle/>
          <a:p>
            <a:fld id="{B16D501A-96AE-49E8-B857-672F93998EEF}" type="slidenum">
              <a:rPr lang="en-US">
                <a:solidFill>
                  <a:prstClr val="black"/>
                </a:solidFill>
              </a:rPr>
              <a:pPr/>
              <a:t>25</a:t>
            </a:fld>
            <a:endParaRPr lang="en-US">
              <a:solidFill>
                <a:prstClr val="black"/>
              </a:solidFill>
            </a:endParaRPr>
          </a:p>
        </p:txBody>
      </p:sp>
      <p:sp>
        <p:nvSpPr>
          <p:cNvPr id="304131" name="Rectangle 2"/>
          <p:cNvSpPr>
            <a:spLocks noGrp="1" noRot="1" noChangeAspect="1" noChangeArrowheads="1" noTextEdit="1"/>
          </p:cNvSpPr>
          <p:nvPr>
            <p:ph type="sldImg"/>
          </p:nvPr>
        </p:nvSpPr>
        <p:spPr>
          <a:xfrm>
            <a:off x="1155700" y="695325"/>
            <a:ext cx="4532313" cy="3400425"/>
          </a:xfrm>
          <a:ln/>
        </p:spPr>
      </p:sp>
      <p:sp>
        <p:nvSpPr>
          <p:cNvPr id="304132" name="Rectangle 3"/>
          <p:cNvSpPr>
            <a:spLocks noGrp="1" noChangeArrowheads="1"/>
          </p:cNvSpPr>
          <p:nvPr>
            <p:ph type="body" idx="1"/>
          </p:nvPr>
        </p:nvSpPr>
        <p:spPr>
          <a:noFill/>
          <a:ln/>
        </p:spPr>
        <p:txBody>
          <a:bodyPr/>
          <a:lstStyle/>
          <a:p>
            <a:r>
              <a:rPr lang="en-US"/>
              <a:t>Aaron </a:t>
            </a:r>
            <a:r>
              <a:rPr lang="en-US" smtClean="0"/>
              <a:t>-</a:t>
            </a:r>
            <a:endParaRPr lang="en-US" dirty="0"/>
          </a:p>
          <a:p>
            <a:endParaRPr lang="en-US" dirty="0"/>
          </a:p>
          <a:p>
            <a:r>
              <a:rPr lang="en-US" baseline="0" dirty="0"/>
              <a:t>We had a goal of improving fruit intake for 20% of students using apple-o-</a:t>
            </a:r>
            <a:r>
              <a:rPr lang="en-US" baseline="0" dirty="0" err="1"/>
              <a:t>matic</a:t>
            </a:r>
            <a:r>
              <a:rPr lang="en-US" baseline="0" dirty="0"/>
              <a:t>.  We used a feasibility evaluation to close the validation loop on this high risk architecture decision. </a:t>
            </a:r>
            <a:r>
              <a:rPr lang="en-US" dirty="0"/>
              <a:t>This verification and validation loop should be repeated for each recipe solution created or modified for each release to system operations in a community.</a:t>
            </a:r>
            <a:endParaRPr lang="en-US" baseline="0" dirty="0"/>
          </a:p>
          <a:p>
            <a:endParaRPr lang="en-US" baseline="0" dirty="0"/>
          </a:p>
          <a:p>
            <a:r>
              <a:rPr lang="en-US" dirty="0"/>
              <a:t>Relate back to tree diagram as modular plan </a:t>
            </a:r>
          </a:p>
          <a:p>
            <a:pPr marL="0" marR="0" indent="0" algn="l" defTabSz="914400" rtl="0" eaLnBrk="1" fontAlgn="auto" latinLnBrk="0" hangingPunct="1">
              <a:lnSpc>
                <a:spcPct val="100000"/>
              </a:lnSpc>
              <a:spcBef>
                <a:spcPts val="0"/>
              </a:spcBef>
              <a:spcAft>
                <a:spcPts val="0"/>
              </a:spcAft>
              <a:buClrTx/>
              <a:buSzTx/>
              <a:buFontTx/>
              <a:buNone/>
              <a:tabLst/>
              <a:defRPr/>
            </a:pPr>
            <a:r>
              <a:rPr lang="en-US" i="1" baseline="0" dirty="0"/>
              <a:t>SE5: Verification and Validation Plan</a:t>
            </a:r>
          </a:p>
          <a:p>
            <a:pPr>
              <a:defRPr/>
            </a:pPr>
            <a:r>
              <a:rPr lang="en-US" i="1" dirty="0"/>
              <a:t>PM2: The expected scope of the project is clearly described, structured at a level of sustainable granularity, related to the product system and its value, and measureable. </a:t>
            </a:r>
          </a:p>
          <a:p>
            <a:endParaRPr lang="en-US" dirty="0"/>
          </a:p>
        </p:txBody>
      </p:sp>
    </p:spTree>
    <p:extLst>
      <p:ext uri="{BB962C8B-B14F-4D97-AF65-F5344CB8AC3E}">
        <p14:creationId xmlns:p14="http://schemas.microsoft.com/office/powerpoint/2010/main" val="3448101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mtClean="0"/>
              <a:t>Wes</a:t>
            </a:r>
            <a:endParaRPr lang="en-US" b="1" dirty="0"/>
          </a:p>
          <a:p>
            <a:pPr>
              <a:defRPr/>
            </a:pPr>
            <a:r>
              <a:rPr lang="en-US" b="1" u="sng" dirty="0"/>
              <a:t>Notes</a:t>
            </a:r>
            <a:r>
              <a:rPr lang="en-US" b="1" u="sng"/>
              <a:t> for speaking:</a:t>
            </a:r>
            <a:endParaRPr lang="en-US" b="1" u="sng" dirty="0"/>
          </a:p>
          <a:p>
            <a:pPr>
              <a:defRPr/>
            </a:pPr>
            <a:r>
              <a:rPr lang="en-US"/>
              <a:t>Continuing our move into the detailed implementation phase. . . .</a:t>
            </a:r>
            <a:endParaRPr lang="en-US" dirty="0"/>
          </a:p>
          <a:p>
            <a:pPr>
              <a:defRPr/>
            </a:pPr>
            <a:r>
              <a:rPr lang="en-US"/>
              <a:t>Cash flow sheet – Project Deliverable</a:t>
            </a:r>
            <a:endParaRPr lang="en-US" dirty="0"/>
          </a:p>
          <a:p>
            <a:pPr>
              <a:defRPr/>
            </a:pPr>
            <a:r>
              <a:rPr lang="en-US"/>
              <a:t>Aid in estimating relative system cost</a:t>
            </a:r>
            <a:endParaRPr lang="en-US" dirty="0"/>
          </a:p>
          <a:p>
            <a:pPr>
              <a:defRPr/>
            </a:pPr>
            <a:r>
              <a:rPr lang="en-US"/>
              <a:t>Aid sponsor in estimating their costs and income required</a:t>
            </a:r>
            <a:endParaRPr lang="en-US" dirty="0"/>
          </a:p>
          <a:p>
            <a:pPr>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a:t>What </a:t>
            </a:r>
            <a:r>
              <a:rPr lang="en-US" b="1" u="sng" baseline="0" dirty="0"/>
              <a:t>it is: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a first-pass simulation of expected operation (cost focus) of the system.</a:t>
            </a:r>
          </a:p>
          <a:p>
            <a:r>
              <a:rPr lang="en-US" dirty="0"/>
              <a:t>This basic cash flow sheet provides a</a:t>
            </a:r>
            <a:r>
              <a:rPr lang="en-US" baseline="0" dirty="0"/>
              <a:t> template, or “starting point” for a system implementer / community sponsor to begin analyzing income needs before committing to the project.  This is a project deliverable from our team to the system implementer.</a:t>
            </a:r>
          </a:p>
          <a:p>
            <a:r>
              <a:rPr lang="en-US" dirty="0"/>
              <a:t>There is a separate setup (separate tab in Excel) with architectural assumptions</a:t>
            </a:r>
            <a:r>
              <a:rPr lang="en-US" baseline="0" dirty="0"/>
              <a:t> baked in</a:t>
            </a:r>
            <a:r>
              <a:rPr lang="en-US" dirty="0"/>
              <a:t>, but the implementer still needs to make some assumptions and statements about the implementation (generally non-architectural) to get the program going (volunteers vs paid staff, estimated apple consumption, etc.) and make program cost estimates.</a:t>
            </a:r>
          </a:p>
          <a:p>
            <a:r>
              <a:rPr lang="en-US" dirty="0"/>
              <a:t>The cash </a:t>
            </a:r>
            <a:r>
              <a:rPr lang="en-US" baseline="0" dirty="0"/>
              <a:t>flow sheet considers areas of commodity (apple) purchases if necessary, Marketing and Communication, Labor (salary, wages, volunteers).  Provides guidance on estimating certain inputs (for example, data provided for U.S. average retail apple prices by variety, etc.).</a:t>
            </a:r>
          </a:p>
          <a:p>
            <a:endParaRPr lang="en-US" dirty="0"/>
          </a:p>
          <a:p>
            <a:r>
              <a:rPr lang="en-US" b="1" u="sng" dirty="0"/>
              <a:t>Why we made this:</a:t>
            </a:r>
          </a:p>
          <a:p>
            <a:r>
              <a:rPr lang="en-US" u="none" dirty="0"/>
              <a:t>This is a supporting piece of form to aid in system implementation.  We wanted the implementer to be able</a:t>
            </a:r>
            <a:r>
              <a:rPr lang="en-US" u="none" baseline="0" dirty="0"/>
              <a:t> to input their assumptions and “simulate” system cost responses.   This was desired to ensure that the system implementer understands the scope of “what they’re getting into”, and can help understand system cost, and required donations/grants needed to support the system.</a:t>
            </a:r>
          </a:p>
          <a:p>
            <a:r>
              <a:rPr lang="en-US" u="none" baseline="0" dirty="0"/>
              <a:t>We also wanted a simple way to understand cost differentiation between the different systems.  Originally, we made a qualitative analysis of the expected costs for the systems, but there was at least one instance where there were opposing costs that made a qualitative cost comparison between the architectures not clear (donated apples cost less to the system, but likely required more preparation in terms of washing, sorting, etc.).  After making some simple cost assumptions, it was clear that the “preparation” activity cost much less than the cost of the actual apples.  </a:t>
            </a:r>
          </a:p>
          <a:p>
            <a:r>
              <a:rPr lang="en-US" baseline="0" dirty="0"/>
              <a:t>Additionally, </a:t>
            </a:r>
            <a:r>
              <a:rPr lang="en-US" dirty="0"/>
              <a:t>these cash flow sheets provided us (the design team) </a:t>
            </a:r>
            <a:r>
              <a:rPr lang="en-US" baseline="0" dirty="0"/>
              <a:t>a simple operating cost comparison between the six different implementation “recipes” currently available. </a:t>
            </a:r>
            <a:r>
              <a:rPr lang="en-US" dirty="0"/>
              <a:t>This was fed into the “Recipe Selection Guide” (a later slide in this presentation) as means to provide a high-level qualitative operating cost comparison on this flowchart ( $ vs. $$$ ).</a:t>
            </a:r>
          </a:p>
          <a:p>
            <a:endParaRPr lang="en-US" dirty="0"/>
          </a:p>
          <a:p>
            <a:r>
              <a:rPr lang="en-US" b="1" u="sng" dirty="0"/>
              <a:t>What this told us (“nuggets” of information):</a:t>
            </a:r>
          </a:p>
          <a:p>
            <a:r>
              <a:rPr lang="en-US" dirty="0"/>
              <a:t>When apples are purchased (not donated), they represent</a:t>
            </a:r>
            <a:r>
              <a:rPr lang="en-US" baseline="0" dirty="0"/>
              <a:t> a large fraction of system operating cost.</a:t>
            </a:r>
          </a:p>
          <a:p>
            <a:r>
              <a:rPr lang="en-US" baseline="0" dirty="0"/>
              <a:t>The offsetting increased cost of handling donated apples is still minimal compared to the cost of having to buy apples (in other words, you would still rather get donated apples, when possible, even though it takes more effort to process them).</a:t>
            </a:r>
          </a:p>
          <a:p>
            <a:r>
              <a:rPr lang="en-US" dirty="0"/>
              <a:t>With only a few exceptions, apple retail prices don’t vary much by</a:t>
            </a:r>
            <a:r>
              <a:rPr lang="en-US" baseline="0" dirty="0"/>
              <a:t> variety, so buy the ones that the kids like best (or a varietal mix).</a:t>
            </a:r>
          </a:p>
          <a:p>
            <a:r>
              <a:rPr lang="en-US" baseline="0" dirty="0"/>
              <a:t>With the original assumptions, the defined recipes give an evenly spread cost variation.</a:t>
            </a:r>
            <a:endParaRPr lang="en-US" dirty="0"/>
          </a:p>
          <a:p>
            <a:endParaRPr lang="en-US" dirty="0"/>
          </a:p>
          <a:p>
            <a:endParaRPr lang="en-US" dirty="0"/>
          </a:p>
          <a:p>
            <a:endParaRPr lang="en-US" dirty="0"/>
          </a:p>
          <a:p>
            <a:pPr>
              <a:defRPr/>
            </a:pPr>
            <a:r>
              <a:rPr lang="en-US" i="1" dirty="0"/>
              <a:t>SA7: An articulation of whether the architecture case and the business case close for this system, and if so how.</a:t>
            </a:r>
            <a:endParaRPr lang="en-US" dirty="0"/>
          </a:p>
          <a:p>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26</a:t>
            </a:fld>
            <a:endParaRPr lang="en-US"/>
          </a:p>
        </p:txBody>
      </p:sp>
    </p:spTree>
    <p:extLst>
      <p:ext uri="{BB962C8B-B14F-4D97-AF65-F5344CB8AC3E}">
        <p14:creationId xmlns:p14="http://schemas.microsoft.com/office/powerpoint/2010/main" val="650992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dirty="0" smtClean="0"/>
              <a:t>What it is: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a first-pass simulation of expected operation (cost focus) of the system.</a:t>
            </a:r>
          </a:p>
          <a:p>
            <a:r>
              <a:rPr lang="en-US" dirty="0" smtClean="0"/>
              <a:t>This </a:t>
            </a:r>
            <a:r>
              <a:rPr lang="en-US" dirty="0"/>
              <a:t>basic cash flow sheet provides a</a:t>
            </a:r>
            <a:r>
              <a:rPr lang="en-US" baseline="0" dirty="0"/>
              <a:t> template, or “starting point” for a system implementer / community sponsor to begin analyzing income needs before committing to the project</a:t>
            </a:r>
            <a:r>
              <a:rPr lang="en-US" baseline="0" dirty="0" smtClean="0"/>
              <a:t>.  This is a project deliverable from our team to the system implementer.</a:t>
            </a:r>
          </a:p>
          <a:p>
            <a:r>
              <a:rPr lang="en-US" dirty="0" smtClean="0"/>
              <a:t>There </a:t>
            </a:r>
            <a:r>
              <a:rPr lang="en-US" dirty="0"/>
              <a:t>is a separate setup (separate tab in Excel) </a:t>
            </a:r>
            <a:r>
              <a:rPr lang="en-US" dirty="0" smtClean="0"/>
              <a:t>with architectural assumptions</a:t>
            </a:r>
            <a:r>
              <a:rPr lang="en-US" baseline="0" dirty="0" smtClean="0"/>
              <a:t> baked in</a:t>
            </a:r>
            <a:r>
              <a:rPr lang="en-US" dirty="0" smtClean="0"/>
              <a:t>, </a:t>
            </a:r>
            <a:r>
              <a:rPr lang="en-US" dirty="0"/>
              <a:t>but the </a:t>
            </a:r>
            <a:r>
              <a:rPr lang="en-US" dirty="0" smtClean="0"/>
              <a:t>implementer still </a:t>
            </a:r>
            <a:r>
              <a:rPr lang="en-US" dirty="0"/>
              <a:t>needs to make some assumptions and statements about the implementation (generally non-architectural) to get the program going (volunteers vs paid staff, estimated apple consumption, etc.) and make program cost estimates.</a:t>
            </a:r>
          </a:p>
          <a:p>
            <a:r>
              <a:rPr lang="en-US" dirty="0" smtClean="0"/>
              <a:t>The </a:t>
            </a:r>
            <a:r>
              <a:rPr lang="en-US" dirty="0"/>
              <a:t>cash </a:t>
            </a:r>
            <a:r>
              <a:rPr lang="en-US" baseline="0" dirty="0"/>
              <a:t>flow sheet considers areas of commodity (apple) purchases if necessary, Marketing and Communication, Labor (</a:t>
            </a:r>
            <a:r>
              <a:rPr lang="en-US" baseline="0" dirty="0" smtClean="0"/>
              <a:t>salary, wages, volunteers).  </a:t>
            </a:r>
            <a:r>
              <a:rPr lang="en-US" baseline="0" dirty="0"/>
              <a:t>Provides guidance on estimating certain inputs (for example, data provided for U.S. average retail apple prices by variety, etc.).</a:t>
            </a:r>
          </a:p>
          <a:p>
            <a:endParaRPr lang="en-US" dirty="0" smtClean="0"/>
          </a:p>
          <a:p>
            <a:r>
              <a:rPr lang="en-US" b="1" u="sng" dirty="0" smtClean="0"/>
              <a:t>Why we made this:</a:t>
            </a:r>
          </a:p>
          <a:p>
            <a:r>
              <a:rPr lang="en-US" u="none" dirty="0" smtClean="0"/>
              <a:t>This is a supporting piece of form to aid in system implementation.  We wanted the implementer to be able</a:t>
            </a:r>
            <a:r>
              <a:rPr lang="en-US" u="none" baseline="0" dirty="0" smtClean="0"/>
              <a:t> to input their assumptions and “simulate” system cost responses.   This was desired to ensure that the system implementer understands the scope of “what they’re getting into”, and can help understand system cost, and required donations/grants needed to support the system.</a:t>
            </a:r>
          </a:p>
          <a:p>
            <a:r>
              <a:rPr lang="en-US" u="none" baseline="0" dirty="0" smtClean="0"/>
              <a:t>We also wanted a simple way to understand cost differentiation between the different systems.  Originally, we made a qualitative analysis of the expected costs for the systems, but there was at least one instance where there were opposing costs that made a qualitative cost comparison between the architectures not clear (donated apples cost less to the system, but likely required more preparation in terms of washing, sorting, etc.).  After making some simple cost assumptions, it was clear that the “preparation” activity cost much less than the cost of the actual apples.  </a:t>
            </a:r>
          </a:p>
          <a:p>
            <a:r>
              <a:rPr lang="en-US" baseline="0" dirty="0" smtClean="0"/>
              <a:t>Additionally</a:t>
            </a:r>
            <a:r>
              <a:rPr lang="en-US" baseline="0" dirty="0"/>
              <a:t>, </a:t>
            </a:r>
            <a:r>
              <a:rPr lang="en-US" dirty="0"/>
              <a:t>these cash flow sheets provided us (the design team) </a:t>
            </a:r>
            <a:r>
              <a:rPr lang="en-US" baseline="0" dirty="0"/>
              <a:t>a simple operating cost comparison between the six different implementation “recipes” currently available. </a:t>
            </a:r>
            <a:r>
              <a:rPr lang="en-US" dirty="0"/>
              <a:t>This was fed into the “Recipe Selection Guide” (a later slide in this presentation) as means to provide a high-level qualitative operating cost comparison on this flowchart ( $ vs. $$$ </a:t>
            </a:r>
            <a:r>
              <a:rPr lang="en-US" dirty="0" smtClean="0"/>
              <a:t>).</a:t>
            </a:r>
          </a:p>
          <a:p>
            <a:endParaRPr lang="en-US" dirty="0" smtClean="0"/>
          </a:p>
          <a:p>
            <a:r>
              <a:rPr lang="en-US" b="1" u="sng" dirty="0" smtClean="0"/>
              <a:t>What this told us (“nuggets” of information):</a:t>
            </a:r>
          </a:p>
          <a:p>
            <a:r>
              <a:rPr lang="en-US" dirty="0" smtClean="0"/>
              <a:t>When apples are purchased (not donated), they represent</a:t>
            </a:r>
            <a:r>
              <a:rPr lang="en-US" baseline="0" dirty="0" smtClean="0"/>
              <a:t> a large fraction of system operating cost.</a:t>
            </a:r>
          </a:p>
          <a:p>
            <a:r>
              <a:rPr lang="en-US" baseline="0" dirty="0" smtClean="0"/>
              <a:t>The offsetting increased cost of handling donated apples is still minimal compared to the cost of having to buy apples (in other words, you would still rather get donated apples, when possible, even though it takes more effort to process them).</a:t>
            </a:r>
          </a:p>
          <a:p>
            <a:r>
              <a:rPr lang="en-US" dirty="0" smtClean="0"/>
              <a:t>With only a few exceptions, apple retail prices don’t vary much by</a:t>
            </a:r>
            <a:r>
              <a:rPr lang="en-US" baseline="0" dirty="0" smtClean="0"/>
              <a:t> variety, so buy the ones that the kids like best (or a varietal mix).</a:t>
            </a:r>
          </a:p>
          <a:p>
            <a:r>
              <a:rPr lang="en-US" baseline="0" dirty="0" smtClean="0"/>
              <a:t>With the original assumptions, the defined recipes give an evenly spread cost variation.</a:t>
            </a:r>
            <a:endParaRPr lang="en-US" dirty="0" smtClean="0"/>
          </a:p>
          <a:p>
            <a:endParaRPr lang="en-US" dirty="0"/>
          </a:p>
          <a:p>
            <a:endParaRPr lang="en-US" dirty="0"/>
          </a:p>
          <a:p>
            <a:endParaRPr lang="en-US" dirty="0"/>
          </a:p>
          <a:p>
            <a:pPr>
              <a:defRPr/>
            </a:pPr>
            <a:r>
              <a:rPr lang="en-US" i="1" dirty="0"/>
              <a:t>SA7: An articulation of whether the architecture case and the business case close for this system, and if so how.</a:t>
            </a:r>
            <a:endParaRPr lang="en-US" dirty="0"/>
          </a:p>
          <a:p>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27</a:t>
            </a:fld>
            <a:endParaRPr lang="en-US"/>
          </a:p>
        </p:txBody>
      </p:sp>
    </p:spTree>
    <p:extLst>
      <p:ext uri="{BB962C8B-B14F-4D97-AF65-F5344CB8AC3E}">
        <p14:creationId xmlns:p14="http://schemas.microsoft.com/office/powerpoint/2010/main" val="650992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Notes</a:t>
            </a:r>
            <a:r>
              <a:rPr lang="en-US" b="1" u="sng"/>
              <a:t> for Speaking:</a:t>
            </a:r>
            <a:endParaRPr lang="en-US" b="1" u="sng" dirty="0"/>
          </a:p>
          <a:p>
            <a:r>
              <a:rPr lang="en-US"/>
              <a:t>Not one architectural solution, but a set</a:t>
            </a:r>
            <a:endParaRPr lang="en-US" dirty="0"/>
          </a:p>
          <a:p>
            <a:r>
              <a:rPr lang="en-US"/>
              <a:t>First, investigate L1 decomp to identify sensitivities to expected implementation variations</a:t>
            </a:r>
            <a:endParaRPr lang="en-US" dirty="0"/>
          </a:p>
          <a:p>
            <a:r>
              <a:rPr lang="en-US"/>
              <a:t>Ask questions to help understand desired implementation variations</a:t>
            </a:r>
            <a:endParaRPr lang="en-US" dirty="0"/>
          </a:p>
          <a:p>
            <a:r>
              <a:rPr lang="en-US"/>
              <a:t>Map the two dimensions</a:t>
            </a:r>
            <a:endParaRPr lang="en-US" dirty="0"/>
          </a:p>
          <a:p>
            <a:r>
              <a:rPr lang="en-US"/>
              <a:t>This is the engineering view</a:t>
            </a:r>
            <a:endParaRPr lang="en-US" dirty="0"/>
          </a:p>
          <a:p>
            <a:endParaRPr lang="en-US" dirty="0"/>
          </a:p>
          <a:p>
            <a:r>
              <a:rPr lang="en-US" b="1" u="sng"/>
              <a:t>Detailed Commentary:</a:t>
            </a:r>
            <a:endParaRPr lang="en-US" baseline="0" dirty="0"/>
          </a:p>
          <a:p>
            <a:pPr marL="0" indent="0">
              <a:buNone/>
            </a:pPr>
            <a:r>
              <a:rPr lang="en-US" baseline="0" dirty="0"/>
              <a:t>In many Systems Architecture projects, the S.A. is required to make an architectural decision from a set of possibilities.  In our case, we want to provide a </a:t>
            </a:r>
            <a:r>
              <a:rPr lang="en-US" b="1" i="1" dirty="0"/>
              <a:t>set</a:t>
            </a:r>
            <a:r>
              <a:rPr lang="en-US" baseline="0" dirty="0"/>
              <a:t> of architectural options (“recipes”) to the community sponsor.  In doing so, we want to enable the C.S. to make the appropriate architectural decision based on a simple interface with a minimal number of questions.</a:t>
            </a:r>
          </a:p>
          <a:p>
            <a:pPr marL="0" indent="0">
              <a:buNone/>
            </a:pPr>
            <a:endParaRPr lang="en-US" baseline="0" dirty="0"/>
          </a:p>
          <a:p>
            <a:pPr marL="0" indent="0">
              <a:buNone/>
            </a:pPr>
            <a:r>
              <a:rPr lang="en-US" baseline="0" dirty="0"/>
              <a:t>We began by analyzing our system (our functional </a:t>
            </a:r>
            <a:r>
              <a:rPr lang="en-US" baseline="0"/>
              <a:t>decomposition </a:t>
            </a:r>
            <a:r>
              <a:rPr lang="en-US"/>
              <a:t>and </a:t>
            </a:r>
            <a:r>
              <a:rPr lang="en-US" baseline="0"/>
              <a:t>operational </a:t>
            </a:r>
            <a:r>
              <a:rPr lang="en-US"/>
              <a:t>diagrams</a:t>
            </a:r>
            <a:r>
              <a:rPr lang="en-US" baseline="0"/>
              <a:t>) </a:t>
            </a:r>
            <a:r>
              <a:rPr lang="en-US" baseline="0" dirty="0"/>
              <a:t>and thinking through how the system may act or respond differently under different implementation scenarios.  For each of the functional elements (at level 1 and/or 2), we asked questions about how those steps may vary.  We wanted flexibility in the system, but simplicity in implementation as well (so as not to necessarily need a large number of “recipes” that need development and maintenance).  Ultimately, the majority of architecturally impactful decisions can be determined by asking two </a:t>
            </a:r>
            <a:r>
              <a:rPr lang="en-US" baseline="0"/>
              <a:t>questions </a:t>
            </a:r>
            <a:r>
              <a:rPr lang="en-US" dirty="0"/>
              <a:t>listed</a:t>
            </a:r>
            <a:r>
              <a:rPr lang="en-US"/>
              <a:t> in the table above </a:t>
            </a:r>
            <a:r>
              <a:rPr lang="en-US" baseline="0"/>
              <a:t>“</a:t>
            </a:r>
            <a:r>
              <a:rPr lang="en-US" baseline="0" dirty="0"/>
              <a:t>What is the source of your apples (purchased or donated)?”, and “Which kind of distribution system do you wish to use (simple, or automated)?”.  In earlier implementations of this, there were 5 architectural questions, however the other three were determined to be less significant or ultimately important, but not architectural.  Guidance for how to handle these other three cases is given in the formal instructions “recipe sheet” provided to the community sponsor.</a:t>
            </a:r>
          </a:p>
          <a:p>
            <a:pPr marL="0" indent="0">
              <a:buNone/>
            </a:pPr>
            <a:endParaRPr lang="en-US" baseline="0" dirty="0"/>
          </a:p>
          <a:p>
            <a:pPr marL="0" indent="0">
              <a:buNone/>
            </a:pPr>
            <a:r>
              <a:rPr lang="en-US" baseline="0" dirty="0"/>
              <a:t>With the two questions defined, we mapped those questions to the architecturally impactful areas previously defined, and demonstrated how the simple 2 questions supported making architectural decisions across the entire system (lower right-hand image above).  With this mapping defined, we are now ready to give guidance to the community sponsor for their particular implementation (next slide).</a:t>
            </a:r>
          </a:p>
          <a:p>
            <a:pPr marL="0" indent="0">
              <a:buNone/>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SA1: A representation of the system architecture, including the architectural decisions that the team made and why.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CE86FD5-BB5B-4CDB-A20F-516C678A668D}" type="slidenum">
              <a:rPr lang="en-US" smtClean="0"/>
              <a:t>28</a:t>
            </a:fld>
            <a:endParaRPr lang="en-US"/>
          </a:p>
        </p:txBody>
      </p:sp>
    </p:spTree>
    <p:extLst>
      <p:ext uri="{BB962C8B-B14F-4D97-AF65-F5344CB8AC3E}">
        <p14:creationId xmlns:p14="http://schemas.microsoft.com/office/powerpoint/2010/main" val="1776471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1" u="sng" dirty="0"/>
              <a:t>Notes</a:t>
            </a:r>
            <a:r>
              <a:rPr lang="en-US" b="1" u="sng"/>
              <a:t> for Presentation:</a:t>
            </a:r>
            <a:endParaRPr lang="en-US" b="1" u="sng" dirty="0"/>
          </a:p>
          <a:p>
            <a:pPr>
              <a:defRPr/>
            </a:pPr>
            <a:r>
              <a:rPr lang="en-US"/>
              <a:t>This is the end-user version of the same sheet</a:t>
            </a:r>
            <a:endParaRPr lang="en-US" dirty="0"/>
          </a:p>
          <a:p>
            <a:pPr>
              <a:defRPr/>
            </a:pPr>
            <a:r>
              <a:rPr lang="en-US"/>
              <a:t>Allows user to select a specific recipe/system, but also evaluate and compare</a:t>
            </a:r>
            <a:endParaRPr lang="en-US" dirty="0"/>
          </a:p>
          <a:p>
            <a:pPr>
              <a:defRPr/>
            </a:pPr>
            <a:endParaRPr lang="en-US" dirty="0"/>
          </a:p>
          <a:p>
            <a:pPr>
              <a:defRPr/>
            </a:pPr>
            <a:endParaRPr lang="en-US" dirty="0"/>
          </a:p>
          <a:p>
            <a:pPr>
              <a:defRPr/>
            </a:pPr>
            <a:r>
              <a:rPr lang="en-US" b="1" u="sng"/>
              <a:t>Detailed Commentary:</a:t>
            </a:r>
            <a:endParaRPr lang="en-US" b="1" u="sng" dirty="0"/>
          </a:p>
          <a:p>
            <a:pPr>
              <a:defRPr/>
            </a:pPr>
            <a:r>
              <a:rPr lang="en-US"/>
              <a:t>As mentioned in the previous slide, two architectural questions are asked that support the specific Sponsor’s need to downselect and choose the appropriate architecture.  These are outlined in a graphical form in the attached flowchart (The Apple-o-Matic system decision flowchart), which assists the implementer (community sponsor) in deciding which of the currently developed architectural options (“recipes”) is best suited for their needs.  This is also intended to be a project deliverable, given to the Sponsor as an implementation aid.</a:t>
            </a:r>
            <a:endParaRPr lang="en-US" dirty="0"/>
          </a:p>
          <a:p>
            <a:pPr>
              <a:defRPr/>
            </a:pPr>
            <a:endParaRPr lang="en-US" dirty="0"/>
          </a:p>
          <a:p>
            <a:pPr>
              <a:defRPr/>
            </a:pPr>
            <a:r>
              <a:rPr lang="en-US"/>
              <a:t>While there are only two architectural questions asked, we did add one additional “safety check” to this flowchart, as our SMEs indicated that certain regulations may limit the intake of “foreign” foods (outside of normal food acquisition network) into the schools for safety reasons.  Because of this, we added an additional question to the flowchart, which highlights the need to investigate this important point.</a:t>
            </a:r>
            <a:endParaRPr lang="en-US" dirty="0"/>
          </a:p>
          <a:p>
            <a:pPr>
              <a:defRPr/>
            </a:pPr>
            <a:endParaRPr lang="en-US" dirty="0"/>
          </a:p>
          <a:p>
            <a:pPr>
              <a:defRPr/>
            </a:pPr>
            <a:r>
              <a:rPr lang="en-US"/>
              <a:t>Finally, a solution is selected for the Sponsor by answering the questions, however the benefit of this flowchart is that they can re-evaluate their solution/recipe against the other options clearly displayed and see if there might be a better option for their case.  For example, estimated operating cost (from the cash flow sheet discussed earlier in this presentation) is compared between the four options, allowing the user to re-evaluate their needs and compare the different options.</a:t>
            </a:r>
            <a:endParaRPr lang="en-US" dirty="0"/>
          </a:p>
          <a:p>
            <a:pPr>
              <a:defRPr/>
            </a:pPr>
            <a:endParaRPr lang="en-US" dirty="0"/>
          </a:p>
          <a:p>
            <a:pPr>
              <a:defRPr/>
            </a:pPr>
            <a:r>
              <a:rPr lang="en-US"/>
              <a:t>The intent was to keep the number of recipes low to start with until other architecturally differentiating needs became more obvious (after a few months of system use), at which point, the previous slide (mapping of architectural differences to questions) would change, and this flowchart would necessarily change to accommodate those new needs.</a:t>
            </a:r>
            <a:endParaRPr lang="en-US" dirty="0"/>
          </a:p>
          <a:p>
            <a:pPr>
              <a:defRPr/>
            </a:pPr>
            <a:endParaRPr lang="en-US" dirty="0"/>
          </a:p>
          <a:p>
            <a:pPr>
              <a:defRPr/>
            </a:pPr>
            <a:endParaRPr lang="en-US" i="1" dirty="0"/>
          </a:p>
          <a:p>
            <a:pPr>
              <a:defRPr/>
            </a:pPr>
            <a:endParaRPr lang="en-US" i="1"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a:solidFill>
                  <a:schemeClr val="tx1"/>
                </a:solidFill>
                <a:effectLst/>
                <a:latin typeface="+mn-lt"/>
                <a:ea typeface="+mn-ea"/>
                <a:cs typeface="+mn-cs"/>
              </a:rPr>
              <a:t>PM1</a:t>
            </a:r>
            <a:r>
              <a:rPr lang="en-US" sz="1200" i="1" kern="1200" dirty="0">
                <a:solidFill>
                  <a:schemeClr val="tx1"/>
                </a:solidFill>
                <a:effectLst/>
                <a:latin typeface="+mn-lt"/>
                <a:ea typeface="+mn-ea"/>
                <a:cs typeface="+mn-cs"/>
              </a:rPr>
              <a:t>: Targets (driven by hoped for value) and estimates (driven by analyses of feasibility) are shown and compared related to scope, project cost, and duration. </a:t>
            </a:r>
          </a:p>
          <a:p>
            <a:pPr>
              <a:defRPr/>
            </a:pPr>
            <a:r>
              <a:rPr lang="en-US" i="1" dirty="0"/>
              <a:t>PM7</a:t>
            </a:r>
            <a:r>
              <a:rPr lang="en-US" i="1"/>
              <a:t>: Amongst a set of project scenarios, the team proposes a preferred and backup scenario for system implementation. If meaningful, these options are shown in a tradespace diagram. Concerns from stakeholders are anticipated and addressed.</a:t>
            </a:r>
            <a:endParaRPr lang="en-US"/>
          </a:p>
          <a:p>
            <a:pPr>
              <a:defRPr/>
            </a:pPr>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29</a:t>
            </a:fld>
            <a:endParaRPr lang="en-US"/>
          </a:p>
        </p:txBody>
      </p:sp>
    </p:spTree>
    <p:extLst>
      <p:ext uri="{BB962C8B-B14F-4D97-AF65-F5344CB8AC3E}">
        <p14:creationId xmlns:p14="http://schemas.microsoft.com/office/powerpoint/2010/main" val="1379743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Katrina Speaking</a:t>
            </a:r>
            <a:r>
              <a:rPr lang="en-US" baseline="0" dirty="0"/>
              <a:t> </a:t>
            </a:r>
            <a:r>
              <a:rPr lang="en-US" dirty="0"/>
              <a:t>– </a:t>
            </a:r>
          </a:p>
          <a:p>
            <a:pPr>
              <a:defRPr/>
            </a:pPr>
            <a:r>
              <a:rPr lang="en-US" dirty="0"/>
              <a:t>We designed a prototype solution that we demonstrated in a feasibility evaluation.  It was our goal to package the deliverable into a plan for handoff to an organization </a:t>
            </a:r>
            <a:r>
              <a:rPr lang="en-US" dirty="0" smtClean="0"/>
              <a:t>such </a:t>
            </a:r>
            <a:r>
              <a:rPr lang="en-US" dirty="0"/>
              <a:t>as </a:t>
            </a:r>
            <a:r>
              <a:rPr lang="en-US" dirty="0" err="1"/>
              <a:t>USApple</a:t>
            </a:r>
            <a:r>
              <a:rPr lang="en-US" dirty="0"/>
              <a:t> association.</a:t>
            </a:r>
          </a:p>
          <a:p>
            <a:endParaRPr lang="en-US" dirty="0"/>
          </a:p>
          <a:p>
            <a:r>
              <a:rPr lang="en-US" dirty="0"/>
              <a:t>During</a:t>
            </a:r>
            <a:r>
              <a:rPr lang="en-US" baseline="0" dirty="0"/>
              <a:t> our Spring Term Project, we successfully practiced using many of the SDM learning objectives to perform initial product development lifecycle stages to help solve this hunger issue</a:t>
            </a:r>
            <a:r>
              <a:rPr lang="en-US" dirty="0"/>
              <a:t> </a:t>
            </a:r>
            <a:r>
              <a:rPr lang="en-US" baseline="0" dirty="0"/>
              <a:t>.  This presentation will explain how we </a:t>
            </a:r>
          </a:p>
          <a:p>
            <a:pPr marL="228600" indent="-228600">
              <a:buAutoNum type="arabicParenR"/>
            </a:pPr>
            <a:r>
              <a:rPr lang="en-US" baseline="0" dirty="0"/>
              <a:t>Identified Stakeholder Needs</a:t>
            </a:r>
          </a:p>
          <a:p>
            <a:pPr marL="228600" indent="-228600">
              <a:buAutoNum type="arabicParenR"/>
            </a:pPr>
            <a:r>
              <a:rPr lang="en-US" baseline="0" dirty="0"/>
              <a:t>Explored Ideas and Technologies</a:t>
            </a:r>
          </a:p>
          <a:p>
            <a:pPr marL="228600" indent="-228600">
              <a:buAutoNum type="arabicParenR"/>
            </a:pPr>
            <a:r>
              <a:rPr lang="en-US" baseline="0" dirty="0"/>
              <a:t>Generated a feasible Concept of Operation with a prototype and </a:t>
            </a:r>
          </a:p>
          <a:p>
            <a:pPr marL="228600" indent="-228600">
              <a:buAutoNum type="arabicParenR"/>
            </a:pPr>
            <a:r>
              <a:rPr lang="en-US" baseline="0" dirty="0"/>
              <a:t>Finally the recommendations for a viable solutions base on the result of our 1 week prototype evaluation with 22 </a:t>
            </a:r>
            <a:r>
              <a:rPr lang="en-US" dirty="0"/>
              <a:t>first </a:t>
            </a:r>
            <a:r>
              <a:rPr lang="en-US" baseline="0" dirty="0"/>
              <a:t>graders in Dubuque, Iowa.</a:t>
            </a:r>
          </a:p>
          <a:p>
            <a:pPr marL="0" indent="0">
              <a:buNone/>
            </a:pPr>
            <a:endParaRPr lang="en-US" baseline="0" dirty="0"/>
          </a:p>
          <a:p>
            <a:r>
              <a:rPr lang="en-US" dirty="0"/>
              <a:t>Our team</a:t>
            </a:r>
            <a:r>
              <a:rPr lang="en-US" baseline="0" dirty="0"/>
              <a:t> was motivated by the problem scope to use Systems Design &amp; Management methods and tools.  15.8 children living a food-insecure households is a big problem due to sociotechnical challenges when implementing a solution like the Apple-o-</a:t>
            </a:r>
            <a:r>
              <a:rPr lang="en-US" baseline="0" dirty="0" err="1"/>
              <a:t>matic</a:t>
            </a:r>
            <a:r>
              <a:rPr lang="en-US" baseline="0" dirty="0"/>
              <a:t> Service.  We needed a set of tools to systematically walk through down a design path to quickly produce a feasible prototype and project plan. Most importantly we wanted to power change that makes a positive impact in our communities. </a:t>
            </a:r>
          </a:p>
          <a:p>
            <a:endParaRPr lang="en-US" dirty="0"/>
          </a:p>
          <a:p>
            <a:endParaRPr lang="en-US" dirty="0"/>
          </a:p>
          <a:p>
            <a:r>
              <a:rPr lang="en-US" i="1" dirty="0">
                <a:solidFill>
                  <a:schemeClr val="bg1">
                    <a:lumMod val="75000"/>
                  </a:schemeClr>
                </a:solidFill>
              </a:rPr>
              <a:t>SE2: Systems Engineering methods and tools used – why did you choose them and comments on methods you considered not appropriate for your project.</a:t>
            </a:r>
          </a:p>
          <a:p>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3</a:t>
            </a:fld>
            <a:endParaRPr lang="en-US"/>
          </a:p>
        </p:txBody>
      </p:sp>
    </p:spTree>
    <p:extLst>
      <p:ext uri="{BB962C8B-B14F-4D97-AF65-F5344CB8AC3E}">
        <p14:creationId xmlns:p14="http://schemas.microsoft.com/office/powerpoint/2010/main" val="38665459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Speaking Notes:</a:t>
            </a:r>
            <a:endParaRPr lang="en-US" dirty="0"/>
          </a:p>
          <a:p>
            <a:r>
              <a:rPr lang="en-US" dirty="0"/>
              <a:t>See</a:t>
            </a:r>
            <a:r>
              <a:rPr lang="en-US"/>
              <a:t> Handout </a:t>
            </a:r>
            <a:endParaRPr lang="en-US" dirty="0"/>
          </a:p>
          <a:p>
            <a:r>
              <a:rPr lang="en-US"/>
              <a:t>Once architecture selected </a:t>
            </a:r>
            <a:r>
              <a:rPr lang="en-US">
                <a:sym typeface="Wingdings" panose="05000000000000000000" pitchFamily="2" charset="2"/>
              </a:rPr>
              <a:t> specific recipe plan (see forms in front of you)</a:t>
            </a:r>
            <a:endParaRPr lang="en-US" dirty="0">
              <a:sym typeface="Wingdings" panose="05000000000000000000" pitchFamily="2" charset="2"/>
            </a:endParaRPr>
          </a:p>
          <a:p>
            <a:r>
              <a:rPr lang="en-US">
                <a:sym typeface="Wingdings" panose="05000000000000000000" pitchFamily="2" charset="2"/>
              </a:rPr>
              <a:t>Maps to L1/2 decomp</a:t>
            </a:r>
            <a:endParaRPr lang="en-US" dirty="0"/>
          </a:p>
          <a:p>
            <a:endParaRPr lang="en-US" dirty="0"/>
          </a:p>
          <a:p>
            <a:endParaRPr lang="en-US" baseline="0" dirty="0"/>
          </a:p>
          <a:p>
            <a:pPr>
              <a:defRPr/>
            </a:pPr>
            <a:r>
              <a:rPr lang="en-US" b="1" u="sng" dirty="0"/>
              <a:t>Detailed</a:t>
            </a:r>
            <a:r>
              <a:rPr lang="en-US" b="1" u="sng"/>
              <a:t> Commentary:</a:t>
            </a:r>
            <a:endParaRPr lang="en-US" b="1" u="sng" dirty="0"/>
          </a:p>
          <a:p>
            <a:r>
              <a:rPr lang="en-US" baseline="0"/>
              <a:t>Once </a:t>
            </a:r>
            <a:r>
              <a:rPr lang="en-US" baseline="0" dirty="0"/>
              <a:t>the community sponsor has selected an appropriate system, they are guided to a particular detailed </a:t>
            </a:r>
            <a:r>
              <a:rPr lang="en-US" baseline="0"/>
              <a:t>Operational Plan </a:t>
            </a:r>
            <a:r>
              <a:rPr lang="en-US"/>
              <a:t>(another project deliverable).  </a:t>
            </a:r>
            <a:r>
              <a:rPr lang="en-US" baseline="0"/>
              <a:t>Shown here </a:t>
            </a:r>
            <a:r>
              <a:rPr lang="en-US" dirty="0"/>
              <a:t>(</a:t>
            </a:r>
            <a:r>
              <a:rPr lang="en-US"/>
              <a:t>on the right) </a:t>
            </a:r>
            <a:r>
              <a:rPr lang="en-US" baseline="0"/>
              <a:t>is </a:t>
            </a:r>
            <a:r>
              <a:rPr lang="en-US" baseline="0" dirty="0"/>
              <a:t>the operational plan for recipe ‘A’, which discusses Apple-o-</a:t>
            </a:r>
            <a:r>
              <a:rPr lang="en-US" baseline="0" dirty="0" err="1"/>
              <a:t>Matic</a:t>
            </a:r>
            <a:r>
              <a:rPr lang="en-US" baseline="0" dirty="0"/>
              <a:t> use in a situation where the apples are donated, and the distribution method is simple (basic bushel basket).  The operational instructions are divided up into the </a:t>
            </a:r>
            <a:r>
              <a:rPr lang="en-US" baseline="0"/>
              <a:t>seven </a:t>
            </a:r>
            <a:r>
              <a:rPr lang="en-US" dirty="0"/>
              <a:t>boxes</a:t>
            </a:r>
            <a:r>
              <a:rPr lang="en-US"/>
              <a:t>, each representing the </a:t>
            </a:r>
            <a:r>
              <a:rPr lang="en-US" baseline="0"/>
              <a:t>level-1 </a:t>
            </a:r>
            <a:r>
              <a:rPr lang="en-US" baseline="0" dirty="0"/>
              <a:t>functional elements</a:t>
            </a:r>
            <a:r>
              <a:rPr lang="en-US" baseline="0"/>
              <a:t>. </a:t>
            </a:r>
            <a:r>
              <a:rPr lang="en-US"/>
              <a:t>Each</a:t>
            </a:r>
            <a:r>
              <a:rPr lang="en-US" baseline="0"/>
              <a:t> major </a:t>
            </a:r>
            <a:r>
              <a:rPr lang="en-US" baseline="0" dirty="0"/>
              <a:t>section </a:t>
            </a:r>
            <a:r>
              <a:rPr lang="en-US" baseline="0"/>
              <a:t>is </a:t>
            </a:r>
            <a:r>
              <a:rPr lang="en-US"/>
              <a:t>put </a:t>
            </a:r>
            <a:r>
              <a:rPr lang="en-US" baseline="0"/>
              <a:t>in a </a:t>
            </a:r>
            <a:r>
              <a:rPr lang="en-US" dirty="0"/>
              <a:t>bulleted</a:t>
            </a:r>
            <a:r>
              <a:rPr lang="en-US"/>
              <a:t> list </a:t>
            </a:r>
            <a:r>
              <a:rPr lang="en-US" baseline="0"/>
              <a:t>that </a:t>
            </a:r>
            <a:r>
              <a:rPr lang="en-US" baseline="0" dirty="0"/>
              <a:t>very closely reflects the level-2 functional decomposition as well.  Guidance, recommendations and instructions are given at each step to the user.  This one-page operational instruction sheet is a specific example of recipe ‘A’; additional operational plans would be available for each of the supported recipes.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30</a:t>
            </a:fld>
            <a:endParaRPr lang="en-US"/>
          </a:p>
        </p:txBody>
      </p:sp>
    </p:spTree>
    <p:extLst>
      <p:ext uri="{BB962C8B-B14F-4D97-AF65-F5344CB8AC3E}">
        <p14:creationId xmlns:p14="http://schemas.microsoft.com/office/powerpoint/2010/main" val="881773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Wes</a:t>
            </a:r>
          </a:p>
          <a:p>
            <a:r>
              <a:rPr lang="en-US" b="1" u="sng" dirty="0"/>
              <a:t>Notes</a:t>
            </a:r>
            <a:r>
              <a:rPr lang="en-US" b="1" u="sng"/>
              <a:t> for Presentation:</a:t>
            </a:r>
            <a:endParaRPr lang="en-US" b="1" u="sng" dirty="0"/>
          </a:p>
          <a:p>
            <a:r>
              <a:rPr lang="en-US"/>
              <a:t>In addition to operational costs, also looked at development costs for new apps to support next recipe.</a:t>
            </a:r>
            <a:endParaRPr lang="en-US" dirty="0"/>
          </a:p>
          <a:p>
            <a:endParaRPr lang="en-US" b="1" u="sng" dirty="0"/>
          </a:p>
          <a:p>
            <a:endParaRPr lang="en-US" b="1" u="sng" dirty="0"/>
          </a:p>
          <a:p>
            <a:r>
              <a:rPr lang="en-US" i="1"/>
              <a:t>PM1</a:t>
            </a:r>
            <a:r>
              <a:rPr lang="en-US" i="1" dirty="0"/>
              <a:t>: Targets (driven by hoped for value) and estimates (driven by analyses of feasibility) are shown and compared related to scope, project cost, and duration</a:t>
            </a:r>
          </a:p>
          <a:p>
            <a:r>
              <a:rPr lang="en-US" i="1" dirty="0"/>
              <a:t>PM5: Any design, prototyping, and validation tasks by the project team to date are reflected in an estimate of future implementation activities </a:t>
            </a:r>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31</a:t>
            </a:fld>
            <a:endParaRPr lang="en-US"/>
          </a:p>
        </p:txBody>
      </p:sp>
    </p:spTree>
    <p:extLst>
      <p:ext uri="{BB962C8B-B14F-4D97-AF65-F5344CB8AC3E}">
        <p14:creationId xmlns:p14="http://schemas.microsoft.com/office/powerpoint/2010/main" val="11207851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Ou</a:t>
            </a:r>
            <a:r>
              <a:rPr lang="en-US" baseline="0" dirty="0"/>
              <a:t>r team defined architecture and made the respective decisions to some level, however there are further decisions to be made</a:t>
            </a:r>
            <a:endParaRPr lang="en-US" dirty="0"/>
          </a:p>
          <a:p>
            <a:endParaRPr lang="en-US" dirty="0"/>
          </a:p>
          <a:p>
            <a:r>
              <a:rPr lang="en-US" dirty="0"/>
              <a:t>Final recommendations</a:t>
            </a:r>
            <a:r>
              <a:rPr lang="en-US" baseline="0" dirty="0"/>
              <a:t> for the system to move forward in a higher level organized manner:</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Hierarchical System Control Structure serves to illustrate the broader context of influence on the operating process system.</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To fully understand how the system would be controlled and operated from a decision making perspective and which elements influence others (global</a:t>
            </a:r>
            <a:r>
              <a:rPr lang="en-US" baseline="0" dirty="0"/>
              <a:t> and local)</a:t>
            </a:r>
            <a:r>
              <a:rPr lang="en-US" dirty="0"/>
              <a:t>,</a:t>
            </a:r>
            <a:r>
              <a:rPr lang="en-US" baseline="0" dirty="0"/>
              <a:t> this control loop diagram shows the views that we found to be of most importance.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Grey boxes indicate</a:t>
            </a:r>
            <a:r>
              <a:rPr lang="en-US" baseline="0" dirty="0"/>
              <a:t> </a:t>
            </a:r>
            <a:r>
              <a:rPr lang="en-US" dirty="0"/>
              <a:t>Customizable entities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Yellow is decisions to be made and further development to take place after entities are identified.</a:t>
            </a:r>
          </a:p>
          <a:p>
            <a:endParaRPr lang="en-US" baseline="0" dirty="0"/>
          </a:p>
          <a:p>
            <a:r>
              <a:rPr lang="en-US" baseline="0" dirty="0"/>
              <a:t>Within the larger system context, there (4) entities that have been identified as controllers, but are not rigidly defined (flexible/customizable). There is a level of dependence between the projected path of the project and the identification of these entities. For the project to proceed, the entities will have to perform items such as establish regulatory requirements (legal, standards, financial) depending on the organization which is hosting the project, establish what happens at the end of the actual recipe implementation, and after feedback loops are closed, model system dynamics over time (such as the impact of food trends) and establish other lifecycle implications. These items were either was not in scope of the project or are to be completed after identification of the indicated entities.</a:t>
            </a:r>
          </a:p>
          <a:p>
            <a:endParaRPr lang="en-US" dirty="0"/>
          </a:p>
          <a:p>
            <a:pPr>
              <a:defRPr/>
            </a:pPr>
            <a:r>
              <a:rPr lang="en-US" i="1" dirty="0"/>
              <a:t>SE7: Final recommendations</a:t>
            </a:r>
            <a:endParaRPr lang="en-US" dirty="0"/>
          </a:p>
          <a:p>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32</a:t>
            </a:fld>
            <a:endParaRPr lang="en-US"/>
          </a:p>
        </p:txBody>
      </p:sp>
    </p:spTree>
    <p:extLst>
      <p:ext uri="{BB962C8B-B14F-4D97-AF65-F5344CB8AC3E}">
        <p14:creationId xmlns:p14="http://schemas.microsoft.com/office/powerpoint/2010/main" val="38359188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Zooming in to the “operations process”, the grey circles indicate customizable entities that require further refinement at the implementation level.  This further refinement is discussed in the detailed recipe sheet (so guidance on how to do this refinement is discussed).   Example:  How to acquire funds from donors (apps, bank transfer instructions, etc.), etc.</a:t>
            </a:r>
          </a:p>
          <a:p>
            <a:endParaRPr lang="en-US" dirty="0"/>
          </a:p>
          <a:p>
            <a:r>
              <a:rPr lang="en-US" dirty="0"/>
              <a:t>We also expect that over time as the “Enterprise” becomes more aware </a:t>
            </a:r>
            <a:r>
              <a:rPr lang="en-US" dirty="0" smtClean="0"/>
              <a:t>of specific </a:t>
            </a:r>
            <a:r>
              <a:rPr lang="en-US" dirty="0"/>
              <a:t>implementation/customization needs, </a:t>
            </a:r>
            <a:r>
              <a:rPr lang="en-US" dirty="0" smtClean="0"/>
              <a:t>the </a:t>
            </a:r>
            <a:r>
              <a:rPr lang="en-US" dirty="0"/>
              <a:t>list of recipes and corresponding instructions will be </a:t>
            </a:r>
            <a:r>
              <a:rPr lang="en-US" dirty="0" smtClean="0"/>
              <a:t>expanded.</a:t>
            </a:r>
            <a:endParaRPr lang="en-US" dirty="0"/>
          </a:p>
          <a:p>
            <a:endParaRPr lang="en-US" dirty="0"/>
          </a:p>
          <a:p>
            <a:pPr>
              <a:defRPr/>
            </a:pPr>
            <a:r>
              <a:rPr lang="en-US" i="1" dirty="0" smtClean="0"/>
              <a:t>SE7</a:t>
            </a:r>
            <a:r>
              <a:rPr lang="en-US" i="1" dirty="0"/>
              <a:t>: Final recommendations</a:t>
            </a:r>
            <a:endParaRPr lang="en-US" dirty="0"/>
          </a:p>
          <a:p>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33</a:t>
            </a:fld>
            <a:endParaRPr lang="en-US"/>
          </a:p>
        </p:txBody>
      </p:sp>
    </p:spTree>
    <p:extLst>
      <p:ext uri="{BB962C8B-B14F-4D97-AF65-F5344CB8AC3E}">
        <p14:creationId xmlns:p14="http://schemas.microsoft.com/office/powerpoint/2010/main" val="19615801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Wes:</a:t>
            </a:r>
          </a:p>
          <a:p>
            <a:r>
              <a:rPr lang="en-US" b="1" u="sng" dirty="0"/>
              <a:t>Notes for presentation:</a:t>
            </a:r>
            <a:endParaRPr lang="en-US" dirty="0"/>
          </a:p>
          <a:p>
            <a:r>
              <a:rPr lang="en-US" dirty="0"/>
              <a:t>Development cost over time for new recipes (not operations)</a:t>
            </a:r>
          </a:p>
          <a:p>
            <a:r>
              <a:rPr lang="en-US" dirty="0"/>
              <a:t>Important points:  Handoff to US Apple, feature development, operations</a:t>
            </a:r>
          </a:p>
          <a:p>
            <a:r>
              <a:rPr lang="en-US" dirty="0"/>
              <a:t>Recommendation that US Apple takes our simple recipe plan and implement it.  Also evaluate software/app development cost against needs for this solution and willingness to support it at this time.</a:t>
            </a:r>
          </a:p>
          <a:p>
            <a:endParaRPr lang="en-US" dirty="0"/>
          </a:p>
          <a:p>
            <a:endParaRPr lang="en-US" dirty="0"/>
          </a:p>
          <a:p>
            <a:r>
              <a:rPr lang="en-US" b="1" u="sng" dirty="0"/>
              <a:t>Detailed Commentary:</a:t>
            </a:r>
            <a:endParaRPr lang="en-US" dirty="0"/>
          </a:p>
          <a:p>
            <a:r>
              <a:rPr lang="en-US" dirty="0"/>
              <a:t>The intent of this diagram is to indicate project cost of the Apple-o-</a:t>
            </a:r>
            <a:r>
              <a:rPr lang="en-US" dirty="0" err="1"/>
              <a:t>Matic</a:t>
            </a:r>
            <a:r>
              <a:rPr lang="en-US" dirty="0"/>
              <a:t> Enterprise over time.  This does not include operational costs for the specific instantiations of the individual operations, but rather higher-level “Enterprise” costs needed to develop new capabilities, new “recipes”, etc.  This includes things like app development, automatic “vending machine” development, etc.</a:t>
            </a:r>
          </a:p>
          <a:p>
            <a:endParaRPr lang="en-US" dirty="0"/>
          </a:p>
          <a:p>
            <a:r>
              <a:rPr lang="en-US" dirty="0"/>
              <a:t>Note that our “concept” phase was not zero cost, that is because this cost includes our development time (priceless!), as well as some cost required to execute our PV&amp;V activities (apple-o-</a:t>
            </a:r>
            <a:r>
              <a:rPr lang="en-US" dirty="0" err="1"/>
              <a:t>matic</a:t>
            </a:r>
            <a:r>
              <a:rPr lang="en-US" dirty="0"/>
              <a:t> test run in the Dubuque school system</a:t>
            </a:r>
            <a:r>
              <a:rPr lang="en-US" dirty="0" smtClean="0"/>
              <a:t>).</a:t>
            </a:r>
          </a:p>
          <a:p>
            <a:endParaRPr lang="en-US" dirty="0" smtClean="0"/>
          </a:p>
          <a:p>
            <a:r>
              <a:rPr lang="en-US" dirty="0" smtClean="0"/>
              <a:t>Conceive Design Implement Operate (CDIO) – based on http://www.cdio.org/</a:t>
            </a:r>
          </a:p>
          <a:p>
            <a:endParaRPr lang="en-US" dirty="0" smtClean="0"/>
          </a:p>
          <a:p>
            <a:r>
              <a:rPr lang="en-US" dirty="0" smtClean="0"/>
              <a:t>Our project</a:t>
            </a:r>
            <a:r>
              <a:rPr lang="en-US" baseline="0" dirty="0" smtClean="0"/>
              <a:t> utilized all stages of CDIO which we think will lower the overall PDP costs for </a:t>
            </a:r>
            <a:r>
              <a:rPr lang="en-US" baseline="0" dirty="0" err="1" smtClean="0"/>
              <a:t>USApple</a:t>
            </a:r>
            <a:r>
              <a:rPr lang="en-US" baseline="0" dirty="0" smtClean="0"/>
              <a:t> as we handoff.  </a:t>
            </a:r>
          </a:p>
          <a:p>
            <a:r>
              <a:rPr lang="en-US" b="1" baseline="0" dirty="0" smtClean="0"/>
              <a:t>Our recommendation is for </a:t>
            </a:r>
            <a:r>
              <a:rPr lang="en-US" b="1" baseline="0" dirty="0" err="1" smtClean="0"/>
              <a:t>USApple</a:t>
            </a:r>
            <a:r>
              <a:rPr lang="en-US" b="1" baseline="0" dirty="0" smtClean="0"/>
              <a:t> to bring the Apple-o-</a:t>
            </a:r>
            <a:r>
              <a:rPr lang="en-US" b="1" baseline="0" dirty="0" err="1" smtClean="0"/>
              <a:t>matic</a:t>
            </a:r>
            <a:r>
              <a:rPr lang="en-US" b="1" baseline="0" dirty="0" smtClean="0"/>
              <a:t> Service into production to increase apple sales and provide kids a nutritious snack. </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t>SE7: Final recommendations</a:t>
            </a:r>
            <a:endParaRPr lang="en-US" dirty="0" smtClean="0"/>
          </a:p>
          <a:p>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34</a:t>
            </a:fld>
            <a:endParaRPr lang="en-US"/>
          </a:p>
        </p:txBody>
      </p:sp>
    </p:spTree>
    <p:extLst>
      <p:ext uri="{BB962C8B-B14F-4D97-AF65-F5344CB8AC3E}">
        <p14:creationId xmlns:p14="http://schemas.microsoft.com/office/powerpoint/2010/main" val="28199127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Wes</a:t>
            </a:r>
          </a:p>
          <a:p>
            <a:r>
              <a:rPr lang="en-US" b="1" u="sng" dirty="0"/>
              <a:t>Notes for presentation:</a:t>
            </a:r>
          </a:p>
          <a:p>
            <a:r>
              <a:rPr lang="en-US" dirty="0"/>
              <a:t>We reflected back on what we learned and what we struggled with:</a:t>
            </a:r>
          </a:p>
          <a:p>
            <a:endParaRPr lang="en-US" dirty="0"/>
          </a:p>
          <a:p>
            <a:r>
              <a:rPr lang="en-US" dirty="0" smtClean="0"/>
              <a:t>- Socio-technical systems (</a:t>
            </a:r>
            <a:r>
              <a:rPr lang="en-US" b="1" dirty="0" smtClean="0"/>
              <a:t>Service</a:t>
            </a:r>
            <a:r>
              <a:rPr lang="en-US" dirty="0" smtClean="0"/>
              <a:t>)</a:t>
            </a:r>
            <a:r>
              <a:rPr lang="en-US" baseline="0" dirty="0" smtClean="0"/>
              <a:t> </a:t>
            </a:r>
            <a:r>
              <a:rPr lang="en-US" dirty="0" smtClean="0"/>
              <a:t>are </a:t>
            </a:r>
            <a:r>
              <a:rPr lang="en-US" dirty="0"/>
              <a:t>not far different from pure mechanical </a:t>
            </a:r>
            <a:r>
              <a:rPr lang="en-US" dirty="0" smtClean="0"/>
              <a:t>systems (</a:t>
            </a:r>
            <a:r>
              <a:rPr lang="en-US" b="1" dirty="0" smtClean="0"/>
              <a:t>Product</a:t>
            </a:r>
            <a:r>
              <a:rPr lang="en-US" dirty="0" smtClean="0"/>
              <a:t>)</a:t>
            </a:r>
            <a:endParaRPr lang="en-US" dirty="0"/>
          </a:p>
          <a:p>
            <a:r>
              <a:rPr lang="en-US" dirty="0"/>
              <a:t>- People are much more dynamic than mechanical systems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Struggled with overlaid architecture, with swirling / zig-</a:t>
            </a:r>
            <a:r>
              <a:rPr lang="en-US" dirty="0" err="1"/>
              <a:t>zagging</a:t>
            </a:r>
            <a:r>
              <a:rPr lang="en-US" dirty="0"/>
              <a:t> (primary ben., architecture)</a:t>
            </a:r>
          </a:p>
          <a:p>
            <a:r>
              <a:rPr lang="en-US" dirty="0"/>
              <a:t>- Sys of</a:t>
            </a:r>
            <a:r>
              <a:rPr lang="en-US" baseline="0" dirty="0"/>
              <a:t> Sys</a:t>
            </a:r>
            <a:r>
              <a:rPr lang="en-US" dirty="0"/>
              <a:t> - The system </a:t>
            </a:r>
            <a:r>
              <a:rPr lang="en-US" b="1" i="1" dirty="0"/>
              <a:t>depends</a:t>
            </a:r>
            <a:r>
              <a:rPr lang="en-US" dirty="0"/>
              <a:t> on existing frameworks (vendors, transportation, etc.) </a:t>
            </a:r>
            <a:r>
              <a:rPr lang="en-US" b="1" i="1" u="sng" dirty="0"/>
              <a:t>Dependencies </a:t>
            </a:r>
          </a:p>
          <a:p>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35</a:t>
            </a:fld>
            <a:endParaRPr lang="en-US"/>
          </a:p>
        </p:txBody>
      </p:sp>
    </p:spTree>
    <p:extLst>
      <p:ext uri="{BB962C8B-B14F-4D97-AF65-F5344CB8AC3E}">
        <p14:creationId xmlns:p14="http://schemas.microsoft.com/office/powerpoint/2010/main" val="19447221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E86FD5-BB5B-4CDB-A20F-516C678A668D}" type="slidenum">
              <a:rPr lang="en-US" smtClean="0"/>
              <a:t>37</a:t>
            </a:fld>
            <a:endParaRPr lang="en-US"/>
          </a:p>
        </p:txBody>
      </p:sp>
    </p:spTree>
    <p:extLst>
      <p:ext uri="{BB962C8B-B14F-4D97-AF65-F5344CB8AC3E}">
        <p14:creationId xmlns:p14="http://schemas.microsoft.com/office/powerpoint/2010/main" val="3939084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solidFill>
                  <a:schemeClr val="bg1">
                    <a:lumMod val="75000"/>
                  </a:schemeClr>
                </a:solidFill>
              </a:rPr>
              <a:t>SE2: Systems Engineering methods and tools used – why did you choose them and comments on methods you considered not appropriate for your project.</a:t>
            </a:r>
          </a:p>
          <a:p>
            <a:pPr>
              <a:defRPr/>
            </a:pPr>
            <a:r>
              <a:rPr lang="en-US" i="1" dirty="0"/>
              <a:t>PM6</a:t>
            </a:r>
            <a:r>
              <a:rPr lang="en-US" i="1"/>
              <a:t>: Risks and accepted mitigations are assessed and integrated in the project plan and estimates to completion. Uncertain work, re-work, and coordination activities are considered.</a:t>
            </a:r>
            <a:endParaRPr lang="en-US" dirty="0"/>
          </a:p>
          <a:p>
            <a:pPr>
              <a:defRPr/>
            </a:pPr>
            <a:endParaRPr lang="en-US" i="1" dirty="0">
              <a:solidFill>
                <a:schemeClr val="bg1">
                  <a:lumMod val="75000"/>
                </a:schemeClr>
              </a:solidFill>
            </a:endParaRPr>
          </a:p>
        </p:txBody>
      </p:sp>
      <p:sp>
        <p:nvSpPr>
          <p:cNvPr id="4" name="Slide Number Placeholder 3"/>
          <p:cNvSpPr>
            <a:spLocks noGrp="1"/>
          </p:cNvSpPr>
          <p:nvPr>
            <p:ph type="sldNum" sz="quarter" idx="10"/>
          </p:nvPr>
        </p:nvSpPr>
        <p:spPr/>
        <p:txBody>
          <a:bodyPr/>
          <a:lstStyle/>
          <a:p>
            <a:fld id="{BCE86FD5-BB5B-4CDB-A20F-516C678A668D}" type="slidenum">
              <a:rPr lang="en-US" smtClean="0"/>
              <a:t>38</a:t>
            </a:fld>
            <a:endParaRPr lang="en-US"/>
          </a:p>
        </p:txBody>
      </p:sp>
    </p:spTree>
    <p:extLst>
      <p:ext uri="{BB962C8B-B14F-4D97-AF65-F5344CB8AC3E}">
        <p14:creationId xmlns:p14="http://schemas.microsoft.com/office/powerpoint/2010/main" val="2715595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STPA is a bizarre tool for this analysis</a:t>
            </a:r>
            <a:r>
              <a:rPr lang="en-US" dirty="0" smtClean="0"/>
              <a:t>….  This is because STPA is used</a:t>
            </a:r>
            <a:r>
              <a:rPr lang="en-US" baseline="0" dirty="0" smtClean="0"/>
              <a:t> in the transportation industry to identify the Potential diffencies in a designed system that could result in an accident.  We used STPA to try and identify hidden or missing control actions or linkages that could result in a system failure.  The accident being that the students would NOT get a apple.  </a:t>
            </a:r>
            <a:endParaRPr lang="en-US" dirty="0"/>
          </a:p>
          <a:p>
            <a:endParaRPr lang="en-US" dirty="0"/>
          </a:p>
          <a:p>
            <a:r>
              <a:rPr lang="en-US" dirty="0"/>
              <a:t>One thing </a:t>
            </a:r>
            <a:r>
              <a:rPr lang="en-US" baseline="0" dirty="0"/>
              <a:t>that was interesting, was that the students forced the teachers to become a sensor after being the controlled process.  Because the students do not directly interface with the apple-o-</a:t>
            </a:r>
            <a:r>
              <a:rPr lang="en-US" baseline="0" dirty="0" err="1"/>
              <a:t>matic</a:t>
            </a:r>
            <a:r>
              <a:rPr lang="en-US" baseline="0" dirty="0"/>
              <a:t> system, they are the primary beneficiary, and are the ones that create the highest value feedback.  The teachers provide the sensor feedback on behalf of the students, through the actuator being the Apple-o-</a:t>
            </a:r>
            <a:r>
              <a:rPr lang="en-US" baseline="0" dirty="0" err="1"/>
              <a:t>matic</a:t>
            </a:r>
            <a:r>
              <a:rPr lang="en-US" baseline="0" dirty="0"/>
              <a:t> system.  Which was another interesting point, because again we have a component in the control structure that can play two roles.  Without separating or partitioning the apple-o-</a:t>
            </a:r>
            <a:r>
              <a:rPr lang="en-US" baseline="0" dirty="0" err="1"/>
              <a:t>matic</a:t>
            </a:r>
            <a:r>
              <a:rPr lang="en-US" baseline="0" dirty="0"/>
              <a:t> system into an actuator component AND a sensory component, the graphical representation above just holds two colors.  </a:t>
            </a:r>
            <a:endParaRPr lang="en-US" dirty="0"/>
          </a:p>
          <a:p>
            <a:endParaRPr lang="en-US" dirty="0"/>
          </a:p>
          <a:p>
            <a:r>
              <a:rPr lang="en-US" dirty="0"/>
              <a:t>The</a:t>
            </a:r>
            <a:r>
              <a:rPr lang="en-US" baseline="0" dirty="0"/>
              <a:t> hazards depicted (UAC 5, 2, 3, 6, 4, 2) are related to the controlled processes.  The system does not take into consideration that there may be no apples to purchase (low season or peak purchasing), because right now we look at only one vendor per school per setup.  If we could expand out to purchase apples from many vendors for the same day, you would avoid running into this issue</a:t>
            </a:r>
            <a:r>
              <a:rPr lang="en-US" baseline="0" dirty="0" smtClean="0"/>
              <a:t>.</a:t>
            </a:r>
          </a:p>
          <a:p>
            <a:endParaRPr lang="en-US" baseline="0" dirty="0" smtClean="0"/>
          </a:p>
          <a:p>
            <a:r>
              <a:rPr lang="en-US" baseline="0" dirty="0" smtClean="0"/>
              <a:t>Illustrated in the failure tree, the Hazards stemmed from one or a combination of controlled processes.  The multiple or linked UCAs and CFs result from one or more linkages BETWEEN each of those controlled processes.  </a:t>
            </a:r>
            <a:endParaRPr lang="en-US" baseline="0" dirty="0"/>
          </a:p>
          <a:p>
            <a:endParaRPr lang="en-US" baseline="0" dirty="0"/>
          </a:p>
          <a:p>
            <a:r>
              <a:rPr lang="en-US" baseline="0" dirty="0"/>
              <a:t>Also, transportation is very important.  While it appears to be a benign process, timing is essential.  If they miss the delivery window, the students may have already gone home, rending the days worth of apples useless (from a day to day perspective).</a:t>
            </a:r>
          </a:p>
          <a:p>
            <a:endParaRPr lang="en-US" baseline="0" dirty="0"/>
          </a:p>
          <a:p>
            <a:r>
              <a:rPr lang="en-US" baseline="0" dirty="0"/>
              <a:t>We chose to use this method because it helps identify weaknesses inherent in a design.  We wanted to change the perspective in which we initially designed the apple-o-</a:t>
            </a:r>
            <a:r>
              <a:rPr lang="en-US" baseline="0" dirty="0" err="1"/>
              <a:t>matic</a:t>
            </a:r>
            <a:r>
              <a:rPr lang="en-US" baseline="0" dirty="0"/>
              <a:t> system, and find areas that would fail the system.</a:t>
            </a:r>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39</a:t>
            </a:fld>
            <a:endParaRPr lang="en-US"/>
          </a:p>
        </p:txBody>
      </p:sp>
    </p:spTree>
    <p:extLst>
      <p:ext uri="{BB962C8B-B14F-4D97-AF65-F5344CB8AC3E}">
        <p14:creationId xmlns:p14="http://schemas.microsoft.com/office/powerpoint/2010/main" val="2226011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Katrina - </a:t>
            </a:r>
          </a:p>
          <a:p>
            <a:endParaRPr lang="en-US" dirty="0"/>
          </a:p>
          <a:p>
            <a:r>
              <a:rPr lang="en-US" dirty="0"/>
              <a:t>In</a:t>
            </a:r>
            <a:r>
              <a:rPr lang="en-US" baseline="0" dirty="0"/>
              <a:t> order to start this project, and to fulfill the high level need and our motivation to succeed, we defined the true need.  We broke it down and found the solution neutral need of the children.  We architected a high level goal and concept.  </a:t>
            </a:r>
          </a:p>
          <a:p>
            <a:endParaRPr lang="en-US" baseline="0" dirty="0"/>
          </a:p>
          <a:p>
            <a:r>
              <a:rPr lang="en-US" baseline="0" dirty="0"/>
              <a:t>We then also used that information to look at other concepts that could meet or suffice the “solution neutral need”.  While some of these other concepts were absurd, we wanted to explore possible other options to an apple as a hunger satiating form.</a:t>
            </a:r>
          </a:p>
          <a:p>
            <a:endParaRPr lang="en-US" baseline="0" dirty="0"/>
          </a:p>
          <a:p>
            <a:r>
              <a:rPr lang="en-US" baseline="0" dirty="0"/>
              <a:t>From the high level architectural decisions, we chose to use apples as the form.</a:t>
            </a:r>
          </a:p>
          <a:p>
            <a:endParaRPr lang="en-US" baseline="0" dirty="0"/>
          </a:p>
          <a:p>
            <a:r>
              <a:rPr lang="en-US" baseline="0" dirty="0"/>
              <a:t>As we rolled out the feedback from our feasibility study, we introduced another concept of </a:t>
            </a:r>
            <a:r>
              <a:rPr lang="en-US" baseline="0"/>
              <a:t>using vegetables </a:t>
            </a:r>
            <a:r>
              <a:rPr lang="en-US"/>
              <a:t>based on suggestion from the teacher </a:t>
            </a:r>
            <a:r>
              <a:rPr lang="en-US" baseline="0"/>
              <a:t>.  </a:t>
            </a:r>
            <a:endParaRPr lang="en-US" baseline="0" dirty="0"/>
          </a:p>
          <a:p>
            <a:endParaRPr lang="en-US"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SA1: A</a:t>
            </a:r>
            <a:r>
              <a:rPr lang="en-US" i="1" baseline="0" dirty="0"/>
              <a:t> representation of the system architecture, including the architectural decisions that the team made and why.</a:t>
            </a:r>
            <a:endParaRPr lang="en-US" i="1" dirty="0"/>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SA2: A representation of the stakeholders and their needs, and an accompanying</a:t>
            </a:r>
            <a:r>
              <a:rPr lang="en-US" i="1" baseline="0" dirty="0"/>
              <a:t> analysis of value delivery and prioritization of stakeholder and/or goals.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SE3: Different concepts you generated.</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i="1" baseline="0" dirty="0"/>
              <a:t>SE4: Concept selection process.</a:t>
            </a:r>
            <a:endParaRPr lang="en-US" i="1" dirty="0"/>
          </a:p>
          <a:p>
            <a:endParaRPr lang="en-US" dirty="0"/>
          </a:p>
        </p:txBody>
      </p:sp>
      <p:sp>
        <p:nvSpPr>
          <p:cNvPr id="4" name="Slide Number Placeholder 3"/>
          <p:cNvSpPr>
            <a:spLocks noGrp="1"/>
          </p:cNvSpPr>
          <p:nvPr>
            <p:ph type="sldNum" sz="quarter" idx="10"/>
          </p:nvPr>
        </p:nvSpPr>
        <p:spPr/>
        <p:txBody>
          <a:bodyPr/>
          <a:lstStyle/>
          <a:p>
            <a:fld id="{BCE86FD5-BB5B-4CDB-A20F-516C678A668D}" type="slidenum">
              <a:rPr lang="en-US" smtClean="0"/>
              <a:t>4</a:t>
            </a:fld>
            <a:endParaRPr lang="en-US"/>
          </a:p>
        </p:txBody>
      </p:sp>
    </p:spTree>
    <p:extLst>
      <p:ext uri="{BB962C8B-B14F-4D97-AF65-F5344CB8AC3E}">
        <p14:creationId xmlns:p14="http://schemas.microsoft.com/office/powerpoint/2010/main" val="3301073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the prioritizations helped our group apply the right resources, as well as ensure that the value related functions within Apple-o-</a:t>
            </a:r>
            <a:r>
              <a:rPr lang="en-US" dirty="0" err="1"/>
              <a:t>matic</a:t>
            </a:r>
            <a:r>
              <a:rPr lang="en-US" dirty="0"/>
              <a:t> achieve and meet the intent of our goals. </a:t>
            </a:r>
            <a:endParaRPr lang="en-US" dirty="0" smtClean="0"/>
          </a:p>
          <a:p>
            <a:endParaRPr lang="en-US" i="1" dirty="0" smtClean="0"/>
          </a:p>
          <a:p>
            <a:r>
              <a:rPr lang="en-US" i="1" dirty="0" smtClean="0"/>
              <a:t>SA2</a:t>
            </a:r>
            <a:r>
              <a:rPr lang="en-US" i="1" dirty="0"/>
              <a:t>: A representation of the stakeholders and their needs, and an accompanying</a:t>
            </a:r>
            <a:r>
              <a:rPr lang="en-US" i="1" baseline="0" dirty="0"/>
              <a:t> analysis of value delivery and prioritization of stakeholder and/or goals.</a:t>
            </a:r>
            <a:endParaRPr lang="en-US" i="1" dirty="0"/>
          </a:p>
        </p:txBody>
      </p:sp>
      <p:sp>
        <p:nvSpPr>
          <p:cNvPr id="4" name="Slide Number Placeholder 3"/>
          <p:cNvSpPr>
            <a:spLocks noGrp="1"/>
          </p:cNvSpPr>
          <p:nvPr>
            <p:ph type="sldNum" sz="quarter" idx="10"/>
          </p:nvPr>
        </p:nvSpPr>
        <p:spPr/>
        <p:txBody>
          <a:bodyPr/>
          <a:lstStyle/>
          <a:p>
            <a:fld id="{BCE86FD5-BB5B-4CDB-A20F-516C678A668D}" type="slidenum">
              <a:rPr lang="en-US" smtClean="0"/>
              <a:t>5</a:t>
            </a:fld>
            <a:endParaRPr lang="en-US"/>
          </a:p>
        </p:txBody>
      </p:sp>
    </p:spTree>
    <p:extLst>
      <p:ext uri="{BB962C8B-B14F-4D97-AF65-F5344CB8AC3E}">
        <p14:creationId xmlns:p14="http://schemas.microsoft.com/office/powerpoint/2010/main" val="1434257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High Level stakeholders as shown in the prioritization are shown here.  We were able to identify where our system boundary interacts with the stakeholders on the outside.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i="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t>SA1</a:t>
            </a:r>
            <a:r>
              <a:rPr lang="en-US" i="1" dirty="0"/>
              <a:t>: A</a:t>
            </a:r>
            <a:r>
              <a:rPr lang="en-US" i="1" baseline="0" dirty="0"/>
              <a:t> representation of the system architecture, including the architectural decisions that the team made and why.</a:t>
            </a:r>
            <a:endParaRPr lang="en-US" i="1" dirty="0"/>
          </a:p>
        </p:txBody>
      </p:sp>
      <p:sp>
        <p:nvSpPr>
          <p:cNvPr id="4" name="Slide Number Placeholder 3"/>
          <p:cNvSpPr>
            <a:spLocks noGrp="1"/>
          </p:cNvSpPr>
          <p:nvPr>
            <p:ph type="sldNum" sz="quarter" idx="10"/>
          </p:nvPr>
        </p:nvSpPr>
        <p:spPr/>
        <p:txBody>
          <a:bodyPr/>
          <a:lstStyle/>
          <a:p>
            <a:fld id="{BCE86FD5-BB5B-4CDB-A20F-516C678A668D}" type="slidenum">
              <a:rPr lang="en-US" smtClean="0"/>
              <a:t>6</a:t>
            </a:fld>
            <a:endParaRPr lang="en-US"/>
          </a:p>
        </p:txBody>
      </p:sp>
    </p:spTree>
    <p:extLst>
      <p:ext uri="{BB962C8B-B14F-4D97-AF65-F5344CB8AC3E}">
        <p14:creationId xmlns:p14="http://schemas.microsoft.com/office/powerpoint/2010/main" val="1526394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Katrina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 </a:t>
            </a:r>
            <a:r>
              <a:rPr lang="en-US" dirty="0"/>
              <a:t>this stakeholder value network graph </a:t>
            </a:r>
            <a:r>
              <a:rPr lang="en-US" dirty="0" smtClean="0"/>
              <a:t>shows prioritization </a:t>
            </a:r>
            <a:r>
              <a:rPr lang="en-US" dirty="0"/>
              <a:t>models on the system architecture. </a:t>
            </a:r>
            <a:r>
              <a:rPr lang="en-US" dirty="0" smtClean="0"/>
              <a:t>  Highlights of this system include:</a:t>
            </a:r>
            <a:r>
              <a:rPr lang="en-US" baseline="0" dirty="0" smtClean="0"/>
              <a:t> Donor to </a:t>
            </a:r>
            <a:r>
              <a:rPr lang="en-US" baseline="0" dirty="0" err="1" smtClean="0"/>
              <a:t>AoM</a:t>
            </a:r>
            <a:r>
              <a:rPr lang="en-US" baseline="0" dirty="0" smtClean="0"/>
              <a:t>, Child to </a:t>
            </a:r>
            <a:r>
              <a:rPr lang="en-US" baseline="0" dirty="0" err="1" smtClean="0"/>
              <a:t>AoM</a:t>
            </a:r>
            <a:r>
              <a:rPr lang="en-US" baseline="0" dirty="0" smtClean="0"/>
              <a:t> and subsequently the Community Sponsor and </a:t>
            </a:r>
            <a:r>
              <a:rPr lang="en-US" baseline="0" dirty="0" err="1" smtClean="0"/>
              <a:t>AoM</a:t>
            </a:r>
            <a:r>
              <a:rPr lang="en-US" baseline="0" dirty="0" smtClean="0"/>
              <a:t> plus the Retailer.  These are all higher ranking stakeholders in our system.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i="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t>SA1</a:t>
            </a:r>
            <a:r>
              <a:rPr lang="en-US" i="1" dirty="0"/>
              <a:t>: A</a:t>
            </a:r>
            <a:r>
              <a:rPr lang="en-US" i="1" baseline="0" dirty="0"/>
              <a:t> representation of the system architecture, including the architectural decisions that the team made and why.</a:t>
            </a:r>
            <a:endParaRPr lang="en-US" i="1" dirty="0"/>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SA2: A representation of the stakeholders and their needs, and an accompanying</a:t>
            </a:r>
            <a:r>
              <a:rPr lang="en-US" i="1" baseline="0" dirty="0"/>
              <a:t> analysis of value delivery and prioritization of stakeholder and/or goals.</a:t>
            </a:r>
            <a:endParaRPr lang="en-US" i="1" dirty="0"/>
          </a:p>
          <a:p>
            <a:pPr marL="0" marR="0" indent="0" algn="l" defTabSz="914400" rtl="0" eaLnBrk="1" fontAlgn="auto" latinLnBrk="0" hangingPunct="1">
              <a:lnSpc>
                <a:spcPct val="100000"/>
              </a:lnSpc>
              <a:spcBef>
                <a:spcPts val="0"/>
              </a:spcBef>
              <a:spcAft>
                <a:spcPts val="0"/>
              </a:spcAft>
              <a:buClrTx/>
              <a:buSzTx/>
              <a:buFontTx/>
              <a:buNone/>
              <a:tabLst/>
              <a:defRPr/>
            </a:pPr>
            <a:r>
              <a:rPr lang="en-US" i="1" dirty="0"/>
              <a:t>SA4: A description</a:t>
            </a:r>
            <a:r>
              <a:rPr lang="en-US" i="1" baseline="0" dirty="0"/>
              <a:t> of the broader contact in which the system sits, and the whole product context (including legal and standards).</a:t>
            </a:r>
            <a:endParaRPr lang="en-US" i="1" dirty="0"/>
          </a:p>
        </p:txBody>
      </p:sp>
      <p:sp>
        <p:nvSpPr>
          <p:cNvPr id="4" name="Slide Number Placeholder 3"/>
          <p:cNvSpPr>
            <a:spLocks noGrp="1"/>
          </p:cNvSpPr>
          <p:nvPr>
            <p:ph type="sldNum" sz="quarter" idx="10"/>
          </p:nvPr>
        </p:nvSpPr>
        <p:spPr/>
        <p:txBody>
          <a:bodyPr/>
          <a:lstStyle/>
          <a:p>
            <a:fld id="{BCE86FD5-BB5B-4CDB-A20F-516C678A668D}" type="slidenum">
              <a:rPr lang="en-US" smtClean="0"/>
              <a:t>7</a:t>
            </a:fld>
            <a:endParaRPr lang="en-US"/>
          </a:p>
        </p:txBody>
      </p:sp>
    </p:spTree>
    <p:extLst>
      <p:ext uri="{BB962C8B-B14F-4D97-AF65-F5344CB8AC3E}">
        <p14:creationId xmlns:p14="http://schemas.microsoft.com/office/powerpoint/2010/main" val="896916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Katrina</a:t>
            </a:r>
            <a:r>
              <a:rPr lang="en-US" baseline="0" dirty="0" smtClean="0"/>
              <a:t> - </a:t>
            </a:r>
            <a:endParaRPr lang="en-US" dirty="0" smtClean="0"/>
          </a:p>
          <a:p>
            <a:endParaRPr lang="en-US" dirty="0" smtClean="0"/>
          </a:p>
          <a:p>
            <a:r>
              <a:rPr lang="en-US" dirty="0" smtClean="0"/>
              <a:t>After </a:t>
            </a:r>
            <a:r>
              <a:rPr lang="en-US" dirty="0"/>
              <a:t>analyzing and understanding the solution neutral framework, applying </a:t>
            </a:r>
            <a:r>
              <a:rPr lang="en-US" dirty="0" smtClean="0"/>
              <a:t>prioritizations, </a:t>
            </a:r>
            <a:r>
              <a:rPr lang="en-US" dirty="0"/>
              <a:t>and really understanding the </a:t>
            </a:r>
            <a:r>
              <a:rPr lang="en-US" dirty="0" smtClean="0"/>
              <a:t>needs of</a:t>
            </a:r>
            <a:r>
              <a:rPr lang="en-US" baseline="0" dirty="0" smtClean="0"/>
              <a:t> the</a:t>
            </a:r>
            <a:r>
              <a:rPr lang="en-US" dirty="0" smtClean="0"/>
              <a:t> system stakeholders, </a:t>
            </a:r>
            <a:r>
              <a:rPr lang="en-US" dirty="0"/>
              <a:t>we were able to put together the system problem statement. </a:t>
            </a:r>
            <a:endParaRPr lang="en-US" dirty="0" smtClean="0"/>
          </a:p>
          <a:p>
            <a:endParaRPr lang="en-US" dirty="0" smtClean="0"/>
          </a:p>
          <a:p>
            <a:r>
              <a:rPr lang="en-US" dirty="0" smtClean="0"/>
              <a:t>This is the rest of the challenge…</a:t>
            </a:r>
          </a:p>
          <a:p>
            <a:endParaRPr lang="en-US" i="1" dirty="0" smtClean="0"/>
          </a:p>
          <a:p>
            <a:r>
              <a:rPr lang="en-US" i="1" dirty="0" smtClean="0"/>
              <a:t>SA3</a:t>
            </a:r>
            <a:r>
              <a:rPr lang="en-US" i="1" dirty="0"/>
              <a:t>:</a:t>
            </a:r>
            <a:r>
              <a:rPr lang="en-US" i="1" baseline="0" dirty="0"/>
              <a:t> A system problem statement and an explicit system boundary.</a:t>
            </a:r>
            <a:endParaRPr lang="en-US" i="1" dirty="0"/>
          </a:p>
        </p:txBody>
      </p:sp>
      <p:sp>
        <p:nvSpPr>
          <p:cNvPr id="4" name="Slide Number Placeholder 3"/>
          <p:cNvSpPr>
            <a:spLocks noGrp="1"/>
          </p:cNvSpPr>
          <p:nvPr>
            <p:ph type="sldNum" sz="quarter" idx="10"/>
          </p:nvPr>
        </p:nvSpPr>
        <p:spPr/>
        <p:txBody>
          <a:bodyPr/>
          <a:lstStyle/>
          <a:p>
            <a:fld id="{BCE86FD5-BB5B-4CDB-A20F-516C678A668D}" type="slidenum">
              <a:rPr lang="en-US" smtClean="0"/>
              <a:t>8</a:t>
            </a:fld>
            <a:endParaRPr lang="en-US"/>
          </a:p>
        </p:txBody>
      </p:sp>
    </p:spTree>
    <p:extLst>
      <p:ext uri="{BB962C8B-B14F-4D97-AF65-F5344CB8AC3E}">
        <p14:creationId xmlns:p14="http://schemas.microsoft.com/office/powerpoint/2010/main" val="3961174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Katrina</a:t>
            </a:r>
            <a:r>
              <a:rPr lang="en-US" baseline="0" dirty="0" smtClean="0"/>
              <a:t> – </a:t>
            </a:r>
          </a:p>
          <a:p>
            <a:endParaRPr lang="en-US" baseline="0" dirty="0" smtClean="0"/>
          </a:p>
          <a:p>
            <a:r>
              <a:rPr lang="en-US" baseline="0" dirty="0" smtClean="0"/>
              <a:t>Now lets go through the architecture to show how we got there.  </a:t>
            </a:r>
          </a:p>
          <a:p>
            <a:endParaRPr lang="en-US" baseline="0" dirty="0" smtClean="0"/>
          </a:p>
          <a:p>
            <a:r>
              <a:rPr lang="en-US" baseline="0" dirty="0" smtClean="0"/>
              <a:t> -Using the stakeholder network and prioritized needs</a:t>
            </a:r>
            <a:r>
              <a:rPr lang="en-US" baseline="0" smtClean="0"/>
              <a:t>, used </a:t>
            </a:r>
            <a:r>
              <a:rPr lang="en-US" baseline="0" dirty="0" smtClean="0"/>
              <a:t>this decomposition to look at dependencies within the system, which showed us </a:t>
            </a:r>
            <a:endParaRPr lang="en-US" dirty="0" smtClean="0"/>
          </a:p>
          <a:p>
            <a:endParaRPr lang="en-US" i="1" dirty="0" smtClean="0"/>
          </a:p>
          <a:p>
            <a:r>
              <a:rPr lang="en-US" i="1" dirty="0" smtClean="0"/>
              <a:t>SA5</a:t>
            </a:r>
            <a:r>
              <a:rPr lang="en-US" i="1" dirty="0"/>
              <a:t>: A functional description of the system, with</a:t>
            </a:r>
            <a:r>
              <a:rPr lang="en-US" i="1" baseline="0" dirty="0"/>
              <a:t> at least two layers of decomposition</a:t>
            </a:r>
            <a:endParaRPr lang="en-US" i="1" dirty="0"/>
          </a:p>
        </p:txBody>
      </p:sp>
      <p:sp>
        <p:nvSpPr>
          <p:cNvPr id="4" name="Slide Number Placeholder 3"/>
          <p:cNvSpPr>
            <a:spLocks noGrp="1"/>
          </p:cNvSpPr>
          <p:nvPr>
            <p:ph type="sldNum" sz="quarter" idx="10"/>
          </p:nvPr>
        </p:nvSpPr>
        <p:spPr/>
        <p:txBody>
          <a:bodyPr/>
          <a:lstStyle/>
          <a:p>
            <a:fld id="{BCE86FD5-BB5B-4CDB-A20F-516C678A668D}" type="slidenum">
              <a:rPr lang="en-US" smtClean="0"/>
              <a:t>9</a:t>
            </a:fld>
            <a:endParaRPr lang="en-US"/>
          </a:p>
        </p:txBody>
      </p:sp>
    </p:spTree>
    <p:extLst>
      <p:ext uri="{BB962C8B-B14F-4D97-AF65-F5344CB8AC3E}">
        <p14:creationId xmlns:p14="http://schemas.microsoft.com/office/powerpoint/2010/main" val="4053577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3"/>
          <p:cNvSpPr>
            <a:spLocks noGrp="1"/>
          </p:cNvSpPr>
          <p:nvPr>
            <p:ph type="dt" sz="half" idx="10"/>
          </p:nvPr>
        </p:nvSpPr>
        <p:spPr>
          <a:xfrm>
            <a:off x="457200" y="6245225"/>
            <a:ext cx="2133600" cy="476250"/>
          </a:xfrm>
          <a:prstGeom prst="rect">
            <a:avLst/>
          </a:prstGeom>
        </p:spPr>
        <p:txBody>
          <a:bodyPr/>
          <a:lstStyle>
            <a:lvl1pPr eaLnBrk="1" hangingPunct="1">
              <a:defRPr>
                <a:latin typeface="Arial" charset="0"/>
                <a:ea typeface="ＭＳ Ｐゴシック" charset="0"/>
                <a:cs typeface="ＭＳ Ｐゴシック" charset="0"/>
              </a:defRPr>
            </a:lvl1pPr>
          </a:lstStyle>
          <a:p>
            <a:fld id="{4EB2D368-1519-4C0C-A252-BA2DA7DF6294}" type="datetimeFigureOut">
              <a:rPr lang="en-US" smtClean="0"/>
              <a:t>5/12/2015</a:t>
            </a:fld>
            <a:endParaRPr lang="en-US"/>
          </a:p>
        </p:txBody>
      </p:sp>
      <p:sp>
        <p:nvSpPr>
          <p:cNvPr id="3" name="Rectangle 4"/>
          <p:cNvSpPr>
            <a:spLocks noGrp="1"/>
          </p:cNvSpPr>
          <p:nvPr>
            <p:ph type="ftr" sz="quarter" idx="11"/>
          </p:nvPr>
        </p:nvSpPr>
        <p:spPr/>
        <p:txBody>
          <a:bodyPr/>
          <a:lstStyle>
            <a:lvl1pPr>
              <a:defRPr/>
            </a:lvl1pPr>
          </a:lstStyle>
          <a:p>
            <a:endParaRPr lang="en-US"/>
          </a:p>
        </p:txBody>
      </p:sp>
      <p:sp>
        <p:nvSpPr>
          <p:cNvPr id="4" name="Rectangle 3"/>
          <p:cNvSpPr>
            <a:spLocks noGrp="1"/>
          </p:cNvSpPr>
          <p:nvPr>
            <p:ph type="sldNum" sz="quarter" idx="12"/>
          </p:nvPr>
        </p:nvSpPr>
        <p:spPr/>
        <p:txBody>
          <a:bodyPr/>
          <a:lstStyle>
            <a:lvl1pPr>
              <a:defRPr smtClean="0"/>
            </a:lvl1pPr>
          </a:lstStyle>
          <a:p>
            <a:fld id="{51AF355F-361B-43E8-ABA2-3CAF945F34DD}" type="slidenum">
              <a:rPr lang="en-US" smtClean="0"/>
              <a:t>‹#›</a:t>
            </a:fld>
            <a:endParaRPr lang="en-US"/>
          </a:p>
        </p:txBody>
      </p:sp>
    </p:spTree>
    <p:extLst>
      <p:ext uri="{BB962C8B-B14F-4D97-AF65-F5344CB8AC3E}">
        <p14:creationId xmlns:p14="http://schemas.microsoft.com/office/powerpoint/2010/main" val="2533350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400"/>
          </a:xfrm>
        </p:spPr>
        <p:txBody>
          <a:bodyPr>
            <a:normAutofit/>
          </a:bodyPr>
          <a:lstStyle>
            <a:lvl1pPr>
              <a:defRPr sz="4000" b="1">
                <a:solidFill>
                  <a:srgbClr val="953737"/>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364646"/>
            <a:ext cx="8229600" cy="4761517"/>
          </a:xfrm>
        </p:spPr>
        <p:txBody>
          <a:bodyPr>
            <a:normAutofit/>
          </a:bodyPr>
          <a:lstStyle>
            <a:lvl1pPr>
              <a:defRPr sz="2800"/>
            </a:lvl1pPr>
            <a:lvl2pPr>
              <a:defRPr sz="24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2583711" y="6324451"/>
            <a:ext cx="3534807" cy="288999"/>
          </a:xfr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892824" y="6486899"/>
            <a:ext cx="2133600" cy="288999"/>
          </a:xfrm>
        </p:spPr>
        <p:txBody>
          <a:bodyPr/>
          <a:lstStyle/>
          <a:p>
            <a:fld id="{2E30FF60-E088-5F4C-86C8-E19886E6F7B4}" type="slidenum">
              <a:rPr lang="en-US" smtClean="0">
                <a:solidFill>
                  <a:prstClr val="black">
                    <a:tint val="75000"/>
                  </a:prstClr>
                </a:solidFill>
              </a:rPr>
              <a:pPr/>
              <a:t>‹#›</a:t>
            </a:fld>
            <a:endParaRPr lang="en-US" dirty="0">
              <a:solidFill>
                <a:prstClr val="black">
                  <a:tint val="75000"/>
                </a:prstClr>
              </a:solidFill>
            </a:endParaRPr>
          </a:p>
        </p:txBody>
      </p:sp>
      <p:pic>
        <p:nvPicPr>
          <p:cNvPr id="7" name="Picture 6" descr="SDM Blk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138" y="6330722"/>
            <a:ext cx="1828800" cy="414528"/>
          </a:xfrm>
          <a:prstGeom prst="rect">
            <a:avLst/>
          </a:prstGeom>
        </p:spPr>
      </p:pic>
      <p:sp>
        <p:nvSpPr>
          <p:cNvPr id="8" name="TextBox 7"/>
          <p:cNvSpPr txBox="1"/>
          <p:nvPr userDrawn="1"/>
        </p:nvSpPr>
        <p:spPr>
          <a:xfrm>
            <a:off x="6207791" y="6563704"/>
            <a:ext cx="2568281" cy="215444"/>
          </a:xfrm>
          <a:prstGeom prst="rect">
            <a:avLst/>
          </a:prstGeom>
          <a:noFill/>
        </p:spPr>
        <p:txBody>
          <a:bodyPr wrap="none" rtlCol="0">
            <a:spAutoFit/>
          </a:bodyPr>
          <a:lstStyle/>
          <a:p>
            <a:pPr defTabSz="457200"/>
            <a:r>
              <a:rPr lang="en-US" sz="800" i="1" dirty="0" smtClean="0">
                <a:solidFill>
                  <a:srgbClr val="595959"/>
                </a:solidFill>
                <a:latin typeface="Arial Black"/>
                <a:cs typeface="Arial Black"/>
              </a:rPr>
              <a:t>Leadership, Innovation, Systems Thinking</a:t>
            </a:r>
            <a:endParaRPr lang="en-US" sz="800" i="1" dirty="0">
              <a:solidFill>
                <a:srgbClr val="595959"/>
              </a:solidFill>
              <a:latin typeface="Arial Black"/>
              <a:cs typeface="Arial Black"/>
            </a:endParaRPr>
          </a:p>
        </p:txBody>
      </p:sp>
      <p:cxnSp>
        <p:nvCxnSpPr>
          <p:cNvPr id="9" name="Straight Connector 8"/>
          <p:cNvCxnSpPr/>
          <p:nvPr userDrawn="1"/>
        </p:nvCxnSpPr>
        <p:spPr>
          <a:xfrm>
            <a:off x="400116" y="1208889"/>
            <a:ext cx="8318872" cy="0"/>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sp>
        <p:nvSpPr>
          <p:cNvPr id="10" name="Rectangle 9"/>
          <p:cNvSpPr/>
          <p:nvPr userDrawn="1"/>
        </p:nvSpPr>
        <p:spPr>
          <a:xfrm>
            <a:off x="2065645" y="6575651"/>
            <a:ext cx="1300356" cy="230832"/>
          </a:xfrm>
          <a:prstGeom prst="rect">
            <a:avLst/>
          </a:prstGeom>
        </p:spPr>
        <p:txBody>
          <a:bodyPr wrap="none">
            <a:spAutoFit/>
          </a:bodyPr>
          <a:lstStyle/>
          <a:p>
            <a:pPr defTabSz="457200"/>
            <a:r>
              <a:rPr lang="en-US" sz="900" dirty="0" smtClean="0">
                <a:solidFill>
                  <a:prstClr val="black"/>
                </a:solidFill>
              </a:rPr>
              <a:t>© Bruce Cameron 2014</a:t>
            </a:r>
          </a:p>
        </p:txBody>
      </p:sp>
    </p:spTree>
    <p:extLst>
      <p:ext uri="{BB962C8B-B14F-4D97-AF65-F5344CB8AC3E}">
        <p14:creationId xmlns:p14="http://schemas.microsoft.com/office/powerpoint/2010/main" val="2574457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14400"/>
          </a:xfrm>
        </p:spPr>
        <p:txBody>
          <a:bodyPr vert="horz" lIns="91440" tIns="45720" rIns="91440" bIns="45720" rtlCol="0" anchor="ctr">
            <a:normAutofit/>
          </a:bodyPr>
          <a:lstStyle>
            <a:lvl1pPr>
              <a:defRPr lang="en-US" sz="4000" b="1">
                <a:solidFill>
                  <a:srgbClr val="953737"/>
                </a:solidFill>
              </a:defRPr>
            </a:lvl1pPr>
          </a:lstStyle>
          <a:p>
            <a:pPr lvl="0"/>
            <a:r>
              <a:rPr lang="en-US" smtClean="0"/>
              <a:t>Click to edit Master title style</a:t>
            </a:r>
            <a:endParaRPr lang="en-US"/>
          </a:p>
        </p:txBody>
      </p:sp>
      <p:sp>
        <p:nvSpPr>
          <p:cNvPr id="3" name="Content Placeholder 2"/>
          <p:cNvSpPr>
            <a:spLocks noGrp="1"/>
          </p:cNvSpPr>
          <p:nvPr>
            <p:ph sz="half" idx="1"/>
          </p:nvPr>
        </p:nvSpPr>
        <p:spPr>
          <a:xfrm>
            <a:off x="457200" y="1382231"/>
            <a:ext cx="4038600" cy="471203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382231"/>
            <a:ext cx="4038600" cy="471203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E30FF60-E088-5F4C-86C8-E19886E6F7B4}" type="slidenum">
              <a:rPr lang="en-US" smtClean="0">
                <a:solidFill>
                  <a:prstClr val="black">
                    <a:tint val="75000"/>
                  </a:prstClr>
                </a:solidFill>
              </a:rPr>
              <a:pPr/>
              <a:t>‹#›</a:t>
            </a:fld>
            <a:endParaRPr lang="en-US">
              <a:solidFill>
                <a:prstClr val="black">
                  <a:tint val="75000"/>
                </a:prstClr>
              </a:solidFill>
            </a:endParaRPr>
          </a:p>
        </p:txBody>
      </p:sp>
      <p:pic>
        <p:nvPicPr>
          <p:cNvPr id="8" name="Picture 7" descr="SDM Blk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138" y="6330722"/>
            <a:ext cx="1828800" cy="414528"/>
          </a:xfrm>
          <a:prstGeom prst="rect">
            <a:avLst/>
          </a:prstGeom>
        </p:spPr>
      </p:pic>
      <p:sp>
        <p:nvSpPr>
          <p:cNvPr id="9" name="TextBox 8"/>
          <p:cNvSpPr txBox="1"/>
          <p:nvPr userDrawn="1"/>
        </p:nvSpPr>
        <p:spPr>
          <a:xfrm>
            <a:off x="6207791" y="6563704"/>
            <a:ext cx="2568281" cy="215444"/>
          </a:xfrm>
          <a:prstGeom prst="rect">
            <a:avLst/>
          </a:prstGeom>
          <a:noFill/>
        </p:spPr>
        <p:txBody>
          <a:bodyPr wrap="none" rtlCol="0">
            <a:spAutoFit/>
          </a:bodyPr>
          <a:lstStyle/>
          <a:p>
            <a:pPr defTabSz="457200"/>
            <a:r>
              <a:rPr lang="en-US" sz="800" i="1" dirty="0" smtClean="0">
                <a:solidFill>
                  <a:srgbClr val="595959"/>
                </a:solidFill>
                <a:latin typeface="Arial Black"/>
                <a:cs typeface="Arial Black"/>
              </a:rPr>
              <a:t>Leadership, Innovation, Systems Thinking</a:t>
            </a:r>
            <a:endParaRPr lang="en-US" sz="800" i="1" dirty="0">
              <a:solidFill>
                <a:srgbClr val="595959"/>
              </a:solidFill>
              <a:latin typeface="Arial Black"/>
              <a:cs typeface="Arial Black"/>
            </a:endParaRPr>
          </a:p>
        </p:txBody>
      </p:sp>
      <p:cxnSp>
        <p:nvCxnSpPr>
          <p:cNvPr id="10" name="Straight Connector 9"/>
          <p:cNvCxnSpPr/>
          <p:nvPr userDrawn="1"/>
        </p:nvCxnSpPr>
        <p:spPr>
          <a:xfrm>
            <a:off x="400116" y="1208889"/>
            <a:ext cx="8318872" cy="0"/>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8551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E30FF60-E088-5F4C-86C8-E19886E6F7B4}" type="slidenum">
              <a:rPr lang="en-US" smtClean="0">
                <a:solidFill>
                  <a:prstClr val="black">
                    <a:tint val="75000"/>
                  </a:prstClr>
                </a:solidFill>
              </a:rPr>
              <a:pPr/>
              <a:t>‹#›</a:t>
            </a:fld>
            <a:endParaRPr lang="en-US">
              <a:solidFill>
                <a:prstClr val="black">
                  <a:tint val="75000"/>
                </a:prstClr>
              </a:solidFill>
            </a:endParaRPr>
          </a:p>
        </p:txBody>
      </p:sp>
      <p:sp>
        <p:nvSpPr>
          <p:cNvPr id="6" name="Title 1"/>
          <p:cNvSpPr txBox="1">
            <a:spLocks/>
          </p:cNvSpPr>
          <p:nvPr userDrawn="1"/>
        </p:nvSpPr>
        <p:spPr>
          <a:xfrm>
            <a:off x="457200" y="274638"/>
            <a:ext cx="8229600" cy="9144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lang="en-US" sz="4000" kern="1200">
                <a:solidFill>
                  <a:srgbClr val="953737"/>
                </a:solidFill>
                <a:latin typeface="+mj-lt"/>
                <a:ea typeface="+mj-ea"/>
                <a:cs typeface="+mj-cs"/>
              </a:defRPr>
            </a:lvl1pPr>
          </a:lstStyle>
          <a:p>
            <a:r>
              <a:rPr b="1" dirty="0" smtClean="0"/>
              <a:t>Click to edit Master title style</a:t>
            </a:r>
            <a:endParaRPr b="1" dirty="0"/>
          </a:p>
        </p:txBody>
      </p:sp>
      <p:pic>
        <p:nvPicPr>
          <p:cNvPr id="7" name="Picture 6" descr="SDM Blk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138" y="6330722"/>
            <a:ext cx="1828800" cy="414528"/>
          </a:xfrm>
          <a:prstGeom prst="rect">
            <a:avLst/>
          </a:prstGeom>
        </p:spPr>
      </p:pic>
      <p:sp>
        <p:nvSpPr>
          <p:cNvPr id="8" name="TextBox 7"/>
          <p:cNvSpPr txBox="1"/>
          <p:nvPr userDrawn="1"/>
        </p:nvSpPr>
        <p:spPr>
          <a:xfrm>
            <a:off x="6207791" y="6563704"/>
            <a:ext cx="2568281" cy="215444"/>
          </a:xfrm>
          <a:prstGeom prst="rect">
            <a:avLst/>
          </a:prstGeom>
          <a:noFill/>
        </p:spPr>
        <p:txBody>
          <a:bodyPr wrap="none" rtlCol="0">
            <a:spAutoFit/>
          </a:bodyPr>
          <a:lstStyle/>
          <a:p>
            <a:pPr defTabSz="457200"/>
            <a:r>
              <a:rPr lang="en-US" sz="800" i="1" dirty="0" smtClean="0">
                <a:solidFill>
                  <a:srgbClr val="595959"/>
                </a:solidFill>
                <a:latin typeface="Arial Black"/>
                <a:cs typeface="Arial Black"/>
              </a:rPr>
              <a:t>Leadership, Innovation, Systems Thinking</a:t>
            </a:r>
            <a:endParaRPr lang="en-US" sz="800" i="1" dirty="0">
              <a:solidFill>
                <a:srgbClr val="595959"/>
              </a:solidFill>
              <a:latin typeface="Arial Black"/>
              <a:cs typeface="Arial Black"/>
            </a:endParaRPr>
          </a:p>
        </p:txBody>
      </p:sp>
      <p:cxnSp>
        <p:nvCxnSpPr>
          <p:cNvPr id="9" name="Straight Connector 8"/>
          <p:cNvCxnSpPr/>
          <p:nvPr userDrawn="1"/>
        </p:nvCxnSpPr>
        <p:spPr>
          <a:xfrm>
            <a:off x="400116" y="1208889"/>
            <a:ext cx="8318872" cy="0"/>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8139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E30FF60-E088-5F4C-86C8-E19886E6F7B4}" type="slidenum">
              <a:rPr lang="en-US" smtClean="0">
                <a:solidFill>
                  <a:prstClr val="black">
                    <a:tint val="75000"/>
                  </a:prstClr>
                </a:solidFill>
              </a:rPr>
              <a:pPr/>
              <a:t>‹#›</a:t>
            </a:fld>
            <a:endParaRPr lang="en-US">
              <a:solidFill>
                <a:prstClr val="black">
                  <a:tint val="75000"/>
                </a:prstClr>
              </a:solidFill>
            </a:endParaRPr>
          </a:p>
        </p:txBody>
      </p:sp>
      <p:pic>
        <p:nvPicPr>
          <p:cNvPr id="6" name="Picture 5" descr="SDM Blk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138" y="6330722"/>
            <a:ext cx="1828800" cy="414528"/>
          </a:xfrm>
          <a:prstGeom prst="rect">
            <a:avLst/>
          </a:prstGeom>
        </p:spPr>
      </p:pic>
      <p:sp>
        <p:nvSpPr>
          <p:cNvPr id="7" name="TextBox 6"/>
          <p:cNvSpPr txBox="1"/>
          <p:nvPr userDrawn="1"/>
        </p:nvSpPr>
        <p:spPr>
          <a:xfrm>
            <a:off x="6207791" y="6563704"/>
            <a:ext cx="2568281" cy="215444"/>
          </a:xfrm>
          <a:prstGeom prst="rect">
            <a:avLst/>
          </a:prstGeom>
          <a:noFill/>
        </p:spPr>
        <p:txBody>
          <a:bodyPr wrap="none" rtlCol="0">
            <a:spAutoFit/>
          </a:bodyPr>
          <a:lstStyle/>
          <a:p>
            <a:pPr defTabSz="457200"/>
            <a:r>
              <a:rPr lang="en-US" sz="800" i="1" dirty="0" smtClean="0">
                <a:solidFill>
                  <a:srgbClr val="595959"/>
                </a:solidFill>
                <a:latin typeface="Arial Black"/>
                <a:cs typeface="Arial Black"/>
              </a:rPr>
              <a:t>Leadership, Innovation, Systems Thinking</a:t>
            </a:r>
            <a:endParaRPr lang="en-US" sz="800" i="1" dirty="0">
              <a:solidFill>
                <a:srgbClr val="595959"/>
              </a:solidFill>
              <a:latin typeface="Arial Black"/>
              <a:cs typeface="Arial Black"/>
            </a:endParaRPr>
          </a:p>
        </p:txBody>
      </p:sp>
    </p:spTree>
    <p:extLst>
      <p:ext uri="{BB962C8B-B14F-4D97-AF65-F5344CB8AC3E}">
        <p14:creationId xmlns:p14="http://schemas.microsoft.com/office/powerpoint/2010/main" val="3446946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5713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 name="Shape 30"/>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578223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3"/>
          <p:cNvSpPr>
            <a:spLocks noGrp="1"/>
          </p:cNvSpPr>
          <p:nvPr>
            <p:ph type="dt" sz="half" idx="10"/>
          </p:nvPr>
        </p:nvSpPr>
        <p:spPr>
          <a:xfrm>
            <a:off x="457200" y="6245225"/>
            <a:ext cx="2133600" cy="476250"/>
          </a:xfrm>
          <a:prstGeom prst="rect">
            <a:avLst/>
          </a:prstGeom>
        </p:spPr>
        <p:txBody>
          <a:bodyPr/>
          <a:lstStyle>
            <a:lvl1pPr eaLnBrk="1" hangingPunct="1">
              <a:defRPr>
                <a:latin typeface="Arial" charset="0"/>
                <a:ea typeface="ＭＳ Ｐゴシック" charset="0"/>
                <a:cs typeface="ＭＳ Ｐゴシック" charset="0"/>
              </a:defRPr>
            </a:lvl1pPr>
          </a:lstStyle>
          <a:p>
            <a:fld id="{4EB2D368-1519-4C0C-A252-BA2DA7DF6294}" type="datetimeFigureOut">
              <a:rPr lang="en-US" smtClean="0"/>
              <a:t>5/12/2015</a:t>
            </a:fld>
            <a:endParaRPr lang="en-US"/>
          </a:p>
        </p:txBody>
      </p:sp>
      <p:sp>
        <p:nvSpPr>
          <p:cNvPr id="3" name="Rectangle 4"/>
          <p:cNvSpPr>
            <a:spLocks noGrp="1"/>
          </p:cNvSpPr>
          <p:nvPr>
            <p:ph type="ftr" sz="quarter" idx="11"/>
          </p:nvPr>
        </p:nvSpPr>
        <p:spPr/>
        <p:txBody>
          <a:bodyPr/>
          <a:lstStyle>
            <a:lvl1pPr>
              <a:defRPr/>
            </a:lvl1pPr>
          </a:lstStyle>
          <a:p>
            <a:endParaRPr lang="en-US"/>
          </a:p>
        </p:txBody>
      </p:sp>
      <p:sp>
        <p:nvSpPr>
          <p:cNvPr id="4" name="Rectangle 3"/>
          <p:cNvSpPr>
            <a:spLocks noGrp="1"/>
          </p:cNvSpPr>
          <p:nvPr>
            <p:ph type="sldNum" sz="quarter" idx="12"/>
          </p:nvPr>
        </p:nvSpPr>
        <p:spPr/>
        <p:txBody>
          <a:bodyPr/>
          <a:lstStyle>
            <a:lvl1pPr>
              <a:defRPr smtClean="0"/>
            </a:lvl1pPr>
          </a:lstStyle>
          <a:p>
            <a:fld id="{51AF355F-361B-43E8-ABA2-3CAF945F34DD}" type="slidenum">
              <a:rPr lang="en-US" smtClean="0"/>
              <a:t>‹#›</a:t>
            </a:fld>
            <a:endParaRPr lang="en-US"/>
          </a:p>
        </p:txBody>
      </p:sp>
    </p:spTree>
    <p:extLst>
      <p:ext uri="{BB962C8B-B14F-4D97-AF65-F5344CB8AC3E}">
        <p14:creationId xmlns:p14="http://schemas.microsoft.com/office/powerpoint/2010/main" val="2533350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p:txBody>
          <a:bodyPr/>
          <a:lstStyle>
            <a:lvl1pPr>
              <a:defRPr smtClean="0"/>
            </a:lvl1pPr>
          </a:lstStyle>
          <a:p>
            <a:fld id="{51AF355F-361B-43E8-ABA2-3CAF945F34DD}" type="slidenum">
              <a:rPr lang="en-US" smtClean="0"/>
              <a:t>‹#›</a:t>
            </a:fld>
            <a:endParaRPr lang="en-US"/>
          </a:p>
        </p:txBody>
      </p:sp>
    </p:spTree>
    <p:extLst>
      <p:ext uri="{BB962C8B-B14F-4D97-AF65-F5344CB8AC3E}">
        <p14:creationId xmlns:p14="http://schemas.microsoft.com/office/powerpoint/2010/main" val="1818245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idx="1"/>
          </p:nvPr>
        </p:nvSpPr>
        <p:spPr>
          <a:xfrm>
            <a:off x="475989" y="1575150"/>
            <a:ext cx="8229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ea typeface="ＭＳ Ｐゴシック" charset="0"/>
                <a:cs typeface="ＭＳ Ｐゴシック" charset="0"/>
              </a:defRPr>
            </a:lvl1pPr>
          </a:lstStyle>
          <a:p>
            <a:fld id="{4EB2D368-1519-4C0C-A252-BA2DA7DF6294}" type="datetimeFigureOut">
              <a:rPr lang="en-US" smtClean="0"/>
              <a:t>5/12/2015</a:t>
            </a:fld>
            <a:endParaRPr lang="en-US"/>
          </a:p>
        </p:txBody>
      </p:sp>
      <p:sp>
        <p:nvSpPr>
          <p:cNvPr id="5" name="Rectangle 4"/>
          <p:cNvSpPr>
            <a:spLocks noGrp="1" noChangeArrowheads="1"/>
          </p:cNvSpPr>
          <p:nvPr>
            <p:ph type="ftr" sz="quarter" idx="11"/>
          </p:nvPr>
        </p:nvSpPr>
        <p:spPr/>
        <p:txBody>
          <a:bodyPr/>
          <a:lstStyle>
            <a:lvl1pPr>
              <a:defRPr/>
            </a:lvl1pPr>
          </a:lstStyle>
          <a:p>
            <a:endParaRPr lang="en-US"/>
          </a:p>
        </p:txBody>
      </p:sp>
      <p:sp>
        <p:nvSpPr>
          <p:cNvPr id="6" name="Rectangle 5"/>
          <p:cNvSpPr>
            <a:spLocks noGrp="1" noChangeArrowheads="1"/>
          </p:cNvSpPr>
          <p:nvPr>
            <p:ph type="sldNum" sz="quarter" idx="12"/>
          </p:nvPr>
        </p:nvSpPr>
        <p:spPr/>
        <p:txBody>
          <a:bodyPr/>
          <a:lstStyle>
            <a:lvl1pPr>
              <a:defRPr smtClean="0"/>
            </a:lvl1pPr>
          </a:lstStyle>
          <a:p>
            <a:fld id="{51AF355F-361B-43E8-ABA2-3CAF945F34DD}" type="slidenum">
              <a:rPr lang="en-US" smtClean="0"/>
              <a:t>‹#›</a:t>
            </a:fld>
            <a:endParaRPr lang="en-US"/>
          </a:p>
        </p:txBody>
      </p:sp>
    </p:spTree>
    <p:extLst>
      <p:ext uri="{BB962C8B-B14F-4D97-AF65-F5344CB8AC3E}">
        <p14:creationId xmlns:p14="http://schemas.microsoft.com/office/powerpoint/2010/main" val="530859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83D865F-541A-49BF-81AB-1D0C32C9CE22}" type="datetimeFigureOut">
              <a:rPr lang="en-US" smtClean="0"/>
              <a:t>5/12/2015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0A1617-8895-472F-98CB-33ED8063C15E}" type="slidenum">
              <a:rPr lang="en-US" smtClean="0"/>
              <a:t>‹#›</a:t>
            </a:fld>
            <a:endParaRPr lang="en-US"/>
          </a:p>
        </p:txBody>
      </p:sp>
    </p:spTree>
    <p:extLst>
      <p:ext uri="{BB962C8B-B14F-4D97-AF65-F5344CB8AC3E}">
        <p14:creationId xmlns:p14="http://schemas.microsoft.com/office/powerpoint/2010/main" val="3375779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p:txBody>
          <a:bodyPr/>
          <a:lstStyle>
            <a:lvl1pPr>
              <a:defRPr smtClean="0"/>
            </a:lvl1pPr>
          </a:lstStyle>
          <a:p>
            <a:fld id="{51AF355F-361B-43E8-ABA2-3CAF945F34DD}" type="slidenum">
              <a:rPr lang="en-US" smtClean="0"/>
              <a:t>‹#›</a:t>
            </a:fld>
            <a:endParaRPr lang="en-US"/>
          </a:p>
        </p:txBody>
      </p:sp>
    </p:spTree>
    <p:extLst>
      <p:ext uri="{BB962C8B-B14F-4D97-AF65-F5344CB8AC3E}">
        <p14:creationId xmlns:p14="http://schemas.microsoft.com/office/powerpoint/2010/main" val="1818245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idx="1"/>
          </p:nvPr>
        </p:nvSpPr>
        <p:spPr>
          <a:xfrm>
            <a:off x="475989" y="1575150"/>
            <a:ext cx="8229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noChangeArrowheads="1"/>
          </p:cNvSpPr>
          <p:nvPr>
            <p:ph type="dt" sz="half" idx="10"/>
          </p:nvPr>
        </p:nvSpPr>
        <p:spPr>
          <a:xfrm>
            <a:off x="457200" y="6245225"/>
            <a:ext cx="2133600" cy="476250"/>
          </a:xfrm>
          <a:prstGeom prst="rect">
            <a:avLst/>
          </a:prstGeom>
        </p:spPr>
        <p:txBody>
          <a:bodyPr/>
          <a:lstStyle>
            <a:lvl1pPr eaLnBrk="1" hangingPunct="1">
              <a:defRPr>
                <a:latin typeface="Arial" charset="0"/>
                <a:ea typeface="ＭＳ Ｐゴシック" charset="0"/>
                <a:cs typeface="ＭＳ Ｐゴシック" charset="0"/>
              </a:defRPr>
            </a:lvl1pPr>
          </a:lstStyle>
          <a:p>
            <a:fld id="{4EB2D368-1519-4C0C-A252-BA2DA7DF6294}" type="datetimeFigureOut">
              <a:rPr lang="en-US" smtClean="0"/>
              <a:t>5/12/2015</a:t>
            </a:fld>
            <a:endParaRPr lang="en-US"/>
          </a:p>
        </p:txBody>
      </p:sp>
      <p:sp>
        <p:nvSpPr>
          <p:cNvPr id="5" name="Rectangle 4"/>
          <p:cNvSpPr>
            <a:spLocks noGrp="1" noChangeArrowheads="1"/>
          </p:cNvSpPr>
          <p:nvPr>
            <p:ph type="ftr" sz="quarter" idx="11"/>
          </p:nvPr>
        </p:nvSpPr>
        <p:spPr/>
        <p:txBody>
          <a:bodyPr/>
          <a:lstStyle>
            <a:lvl1pPr>
              <a:defRPr/>
            </a:lvl1pPr>
          </a:lstStyle>
          <a:p>
            <a:endParaRPr lang="en-US"/>
          </a:p>
        </p:txBody>
      </p:sp>
      <p:sp>
        <p:nvSpPr>
          <p:cNvPr id="6" name="Rectangle 5"/>
          <p:cNvSpPr>
            <a:spLocks noGrp="1" noChangeArrowheads="1"/>
          </p:cNvSpPr>
          <p:nvPr>
            <p:ph type="sldNum" sz="quarter" idx="12"/>
          </p:nvPr>
        </p:nvSpPr>
        <p:spPr/>
        <p:txBody>
          <a:bodyPr/>
          <a:lstStyle>
            <a:lvl1pPr>
              <a:defRPr smtClean="0"/>
            </a:lvl1pPr>
          </a:lstStyle>
          <a:p>
            <a:fld id="{51AF355F-361B-43E8-ABA2-3CAF945F34DD}" type="slidenum">
              <a:rPr lang="en-US" smtClean="0"/>
              <a:t>‹#›</a:t>
            </a:fld>
            <a:endParaRPr lang="en-US"/>
          </a:p>
        </p:txBody>
      </p:sp>
    </p:spTree>
    <p:extLst>
      <p:ext uri="{BB962C8B-B14F-4D97-AF65-F5344CB8AC3E}">
        <p14:creationId xmlns:p14="http://schemas.microsoft.com/office/powerpoint/2010/main" val="530859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chemeClr val="bg1">
                <a:lumMod val="50000"/>
              </a:schemeClr>
            </a:gs>
            <a:gs pos="100000">
              <a:srgbClr val="FFFFFF"/>
            </a:gs>
          </a:gsLst>
          <a:lin ang="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2125" y="142140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a:xfrm>
            <a:off x="3505200" y="6354430"/>
            <a:ext cx="2133600" cy="365125"/>
          </a:xfrm>
        </p:spPr>
        <p:txBody>
          <a:bodyPr/>
          <a:lstStyle>
            <a:lvl1pPr algn="ctr">
              <a:defRPr/>
            </a:lvl1pPr>
          </a:lstStyle>
          <a:p>
            <a:fld id="{2E30FF60-E088-5F4C-86C8-E19886E6F7B4}" type="slidenum">
              <a:rPr lang="en-US" smtClean="0">
                <a:solidFill>
                  <a:prstClr val="black">
                    <a:tint val="75000"/>
                  </a:prstClr>
                </a:solidFill>
              </a:rPr>
              <a:pPr/>
              <a:t>‹#›</a:t>
            </a:fld>
            <a:endParaRPr lang="en-US">
              <a:solidFill>
                <a:prstClr val="black">
                  <a:tint val="75000"/>
                </a:prstClr>
              </a:solidFill>
            </a:endParaRPr>
          </a:p>
        </p:txBody>
      </p:sp>
      <p:pic>
        <p:nvPicPr>
          <p:cNvPr id="8" name="Picture 7" descr="SDM Blk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591" y="6232994"/>
            <a:ext cx="2178572" cy="493810"/>
          </a:xfrm>
          <a:prstGeom prst="rect">
            <a:avLst/>
          </a:prstGeom>
        </p:spPr>
      </p:pic>
      <p:sp>
        <p:nvSpPr>
          <p:cNvPr id="9" name="TextBox 8"/>
          <p:cNvSpPr txBox="1"/>
          <p:nvPr userDrawn="1"/>
        </p:nvSpPr>
        <p:spPr>
          <a:xfrm>
            <a:off x="6207791" y="6563704"/>
            <a:ext cx="2568281" cy="215444"/>
          </a:xfrm>
          <a:prstGeom prst="rect">
            <a:avLst/>
          </a:prstGeom>
          <a:noFill/>
        </p:spPr>
        <p:txBody>
          <a:bodyPr wrap="none" rtlCol="0">
            <a:spAutoFit/>
          </a:bodyPr>
          <a:lstStyle/>
          <a:p>
            <a:pPr defTabSz="457200"/>
            <a:r>
              <a:rPr lang="en-US" sz="800" i="1" dirty="0" smtClean="0">
                <a:solidFill>
                  <a:srgbClr val="595959"/>
                </a:solidFill>
                <a:latin typeface="Arial Black"/>
                <a:cs typeface="Arial Black"/>
              </a:rPr>
              <a:t>Leadership, Innovation, Systems Thinking</a:t>
            </a:r>
            <a:endParaRPr lang="en-US" sz="800" i="1" dirty="0">
              <a:solidFill>
                <a:srgbClr val="595959"/>
              </a:solidFill>
              <a:latin typeface="Arial Black"/>
              <a:cs typeface="Arial Black"/>
            </a:endParaRPr>
          </a:p>
        </p:txBody>
      </p:sp>
      <p:sp>
        <p:nvSpPr>
          <p:cNvPr id="10" name="TextBox 9"/>
          <p:cNvSpPr txBox="1"/>
          <p:nvPr userDrawn="1"/>
        </p:nvSpPr>
        <p:spPr>
          <a:xfrm>
            <a:off x="301275" y="142688"/>
            <a:ext cx="2159666" cy="461665"/>
          </a:xfrm>
          <a:prstGeom prst="rect">
            <a:avLst/>
          </a:prstGeom>
          <a:noFill/>
        </p:spPr>
        <p:txBody>
          <a:bodyPr wrap="none" rtlCol="0">
            <a:spAutoFit/>
          </a:bodyPr>
          <a:lstStyle/>
          <a:p>
            <a:pPr defTabSz="457200"/>
            <a:r>
              <a:rPr lang="en-US" sz="1200" dirty="0" smtClean="0">
                <a:solidFill>
                  <a:srgbClr val="C0504D">
                    <a:lumMod val="75000"/>
                  </a:srgbClr>
                </a:solidFill>
                <a:latin typeface="Arial Black"/>
                <a:cs typeface="Arial Black"/>
              </a:rPr>
              <a:t>MIT System Design and</a:t>
            </a:r>
          </a:p>
          <a:p>
            <a:pPr defTabSz="457200"/>
            <a:r>
              <a:rPr lang="en-US" sz="1200" dirty="0" smtClean="0">
                <a:solidFill>
                  <a:srgbClr val="C0504D">
                    <a:lumMod val="75000"/>
                  </a:srgbClr>
                </a:solidFill>
                <a:latin typeface="Arial Black"/>
                <a:cs typeface="Arial Black"/>
              </a:rPr>
              <a:t>Management Program</a:t>
            </a:r>
            <a:endParaRPr lang="en-US" sz="1200" dirty="0">
              <a:solidFill>
                <a:srgbClr val="C0504D">
                  <a:lumMod val="75000"/>
                </a:srgbClr>
              </a:solidFill>
              <a:latin typeface="Arial Black"/>
              <a:cs typeface="Arial Black"/>
            </a:endParaRPr>
          </a:p>
        </p:txBody>
      </p:sp>
    </p:spTree>
    <p:extLst>
      <p:ext uri="{BB962C8B-B14F-4D97-AF65-F5344CB8AC3E}">
        <p14:creationId xmlns:p14="http://schemas.microsoft.com/office/powerpoint/2010/main" val="2570526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3506"/>
          </a:xfrm>
        </p:spPr>
        <p:txBody>
          <a:bodyPr>
            <a:normAutofit/>
          </a:bodyPr>
          <a:lstStyle>
            <a:lvl1pPr>
              <a:defRPr sz="4000" b="1">
                <a:solidFill>
                  <a:srgbClr val="953737"/>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364646"/>
            <a:ext cx="8229600" cy="4761517"/>
          </a:xfrm>
        </p:spPr>
        <p:txBody>
          <a:bodyPr>
            <a:normAutofit/>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2583711" y="6324451"/>
            <a:ext cx="3534807" cy="288999"/>
          </a:xfr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553200" y="6324451"/>
            <a:ext cx="2133600" cy="288999"/>
          </a:xfrm>
        </p:spPr>
        <p:txBody>
          <a:bodyPr/>
          <a:lstStyle/>
          <a:p>
            <a:fld id="{2E30FF60-E088-5F4C-86C8-E19886E6F7B4}" type="slidenum">
              <a:rPr lang="en-US" smtClean="0">
                <a:solidFill>
                  <a:prstClr val="black">
                    <a:tint val="75000"/>
                  </a:prstClr>
                </a:solidFill>
              </a:rPr>
              <a:pPr/>
              <a:t>‹#›</a:t>
            </a:fld>
            <a:endParaRPr lang="en-US">
              <a:solidFill>
                <a:prstClr val="black">
                  <a:tint val="75000"/>
                </a:prstClr>
              </a:solidFill>
            </a:endParaRPr>
          </a:p>
        </p:txBody>
      </p:sp>
      <p:pic>
        <p:nvPicPr>
          <p:cNvPr id="7" name="Picture 6" descr="SDM Blk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138" y="6330722"/>
            <a:ext cx="1828800" cy="414528"/>
          </a:xfrm>
          <a:prstGeom prst="rect">
            <a:avLst/>
          </a:prstGeom>
        </p:spPr>
      </p:pic>
      <p:sp>
        <p:nvSpPr>
          <p:cNvPr id="8" name="TextBox 7"/>
          <p:cNvSpPr txBox="1"/>
          <p:nvPr userDrawn="1"/>
        </p:nvSpPr>
        <p:spPr>
          <a:xfrm>
            <a:off x="6207791" y="6563704"/>
            <a:ext cx="2568281" cy="215444"/>
          </a:xfrm>
          <a:prstGeom prst="rect">
            <a:avLst/>
          </a:prstGeom>
          <a:noFill/>
        </p:spPr>
        <p:txBody>
          <a:bodyPr wrap="none" rtlCol="0">
            <a:spAutoFit/>
          </a:bodyPr>
          <a:lstStyle/>
          <a:p>
            <a:pPr defTabSz="457200"/>
            <a:r>
              <a:rPr lang="en-US" sz="800" i="1" dirty="0" smtClean="0">
                <a:solidFill>
                  <a:srgbClr val="595959"/>
                </a:solidFill>
                <a:latin typeface="Arial Black"/>
                <a:cs typeface="Arial Black"/>
              </a:rPr>
              <a:t>Leadership, Innovation, Systems Thinking</a:t>
            </a:r>
            <a:endParaRPr lang="en-US" sz="800" i="1" dirty="0">
              <a:solidFill>
                <a:srgbClr val="595959"/>
              </a:solidFill>
              <a:latin typeface="Arial Black"/>
              <a:cs typeface="Arial Black"/>
            </a:endParaRPr>
          </a:p>
        </p:txBody>
      </p:sp>
      <p:cxnSp>
        <p:nvCxnSpPr>
          <p:cNvPr id="9" name="Straight Connector 8"/>
          <p:cNvCxnSpPr/>
          <p:nvPr userDrawn="1"/>
        </p:nvCxnSpPr>
        <p:spPr>
          <a:xfrm>
            <a:off x="400116" y="926680"/>
            <a:ext cx="8318872" cy="0"/>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9198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2195"/>
          </a:xfrm>
        </p:spPr>
        <p:txBody>
          <a:bodyPr vert="horz" lIns="91440" tIns="45720" rIns="91440" bIns="45720" rtlCol="0" anchor="ctr">
            <a:normAutofit/>
          </a:bodyPr>
          <a:lstStyle>
            <a:lvl1pPr>
              <a:defRPr lang="en-US" sz="4000" b="1">
                <a:solidFill>
                  <a:srgbClr val="953737"/>
                </a:solidFill>
              </a:defRPr>
            </a:lvl1pPr>
          </a:lstStyle>
          <a:p>
            <a:pPr lvl="0"/>
            <a:r>
              <a:rPr lang="en-US" dirty="0" smtClean="0"/>
              <a:t>Click to edit Master title style</a:t>
            </a:r>
            <a:endParaRPr lang="en-US" dirty="0"/>
          </a:p>
        </p:txBody>
      </p:sp>
      <p:sp>
        <p:nvSpPr>
          <p:cNvPr id="3" name="Content Placeholder 2"/>
          <p:cNvSpPr>
            <a:spLocks noGrp="1"/>
          </p:cNvSpPr>
          <p:nvPr>
            <p:ph sz="half" idx="1"/>
          </p:nvPr>
        </p:nvSpPr>
        <p:spPr>
          <a:xfrm>
            <a:off x="457200" y="1382231"/>
            <a:ext cx="4038600" cy="471203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382231"/>
            <a:ext cx="4038600" cy="471203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E30FF60-E088-5F4C-86C8-E19886E6F7B4}" type="slidenum">
              <a:rPr lang="en-US" smtClean="0">
                <a:solidFill>
                  <a:prstClr val="black">
                    <a:tint val="75000"/>
                  </a:prstClr>
                </a:solidFill>
              </a:rPr>
              <a:pPr/>
              <a:t>‹#›</a:t>
            </a:fld>
            <a:endParaRPr lang="en-US">
              <a:solidFill>
                <a:prstClr val="black">
                  <a:tint val="75000"/>
                </a:prstClr>
              </a:solidFill>
            </a:endParaRPr>
          </a:p>
        </p:txBody>
      </p:sp>
      <p:pic>
        <p:nvPicPr>
          <p:cNvPr id="8" name="Picture 7" descr="SDM Blk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138" y="6330722"/>
            <a:ext cx="1828800" cy="414528"/>
          </a:xfrm>
          <a:prstGeom prst="rect">
            <a:avLst/>
          </a:prstGeom>
        </p:spPr>
      </p:pic>
      <p:sp>
        <p:nvSpPr>
          <p:cNvPr id="9" name="TextBox 8"/>
          <p:cNvSpPr txBox="1"/>
          <p:nvPr userDrawn="1"/>
        </p:nvSpPr>
        <p:spPr>
          <a:xfrm>
            <a:off x="6207791" y="6563704"/>
            <a:ext cx="2568281" cy="215444"/>
          </a:xfrm>
          <a:prstGeom prst="rect">
            <a:avLst/>
          </a:prstGeom>
          <a:noFill/>
        </p:spPr>
        <p:txBody>
          <a:bodyPr wrap="none" rtlCol="0">
            <a:spAutoFit/>
          </a:bodyPr>
          <a:lstStyle/>
          <a:p>
            <a:pPr defTabSz="457200"/>
            <a:r>
              <a:rPr lang="en-US" sz="800" i="1" dirty="0" smtClean="0">
                <a:solidFill>
                  <a:srgbClr val="595959"/>
                </a:solidFill>
                <a:latin typeface="Arial Black"/>
                <a:cs typeface="Arial Black"/>
              </a:rPr>
              <a:t>Leadership, Innovation, Systems Thinking</a:t>
            </a:r>
            <a:endParaRPr lang="en-US" sz="800" i="1" dirty="0">
              <a:solidFill>
                <a:srgbClr val="595959"/>
              </a:solidFill>
              <a:latin typeface="Arial Black"/>
              <a:cs typeface="Arial Black"/>
            </a:endParaRPr>
          </a:p>
        </p:txBody>
      </p:sp>
      <p:cxnSp>
        <p:nvCxnSpPr>
          <p:cNvPr id="10" name="Straight Connector 9"/>
          <p:cNvCxnSpPr/>
          <p:nvPr userDrawn="1"/>
        </p:nvCxnSpPr>
        <p:spPr>
          <a:xfrm>
            <a:off x="400116" y="875369"/>
            <a:ext cx="8318872" cy="0"/>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0796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E30FF60-E088-5F4C-86C8-E19886E6F7B4}" type="slidenum">
              <a:rPr lang="en-US" smtClean="0">
                <a:solidFill>
                  <a:prstClr val="black">
                    <a:tint val="75000"/>
                  </a:prstClr>
                </a:solidFill>
              </a:rPr>
              <a:pPr/>
              <a:t>‹#›</a:t>
            </a:fld>
            <a:endParaRPr lang="en-US">
              <a:solidFill>
                <a:prstClr val="black">
                  <a:tint val="75000"/>
                </a:prstClr>
              </a:solidFill>
            </a:endParaRPr>
          </a:p>
        </p:txBody>
      </p:sp>
      <p:sp>
        <p:nvSpPr>
          <p:cNvPr id="6" name="Title 1"/>
          <p:cNvSpPr txBox="1">
            <a:spLocks/>
          </p:cNvSpPr>
          <p:nvPr userDrawn="1"/>
        </p:nvSpPr>
        <p:spPr>
          <a:xfrm>
            <a:off x="457200" y="120706"/>
            <a:ext cx="8229600" cy="71309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lang="en-US" sz="4000" kern="1200">
                <a:solidFill>
                  <a:srgbClr val="953737"/>
                </a:solidFill>
                <a:latin typeface="+mj-lt"/>
                <a:ea typeface="+mj-ea"/>
                <a:cs typeface="+mj-cs"/>
              </a:defRPr>
            </a:lvl1pPr>
          </a:lstStyle>
          <a:p>
            <a:r>
              <a:rPr b="1" dirty="0" smtClean="0"/>
              <a:t>Click to edit Master title style</a:t>
            </a:r>
            <a:endParaRPr b="1" dirty="0"/>
          </a:p>
        </p:txBody>
      </p:sp>
      <p:pic>
        <p:nvPicPr>
          <p:cNvPr id="7" name="Picture 6" descr="SDM Blk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138" y="6330722"/>
            <a:ext cx="1828800" cy="414528"/>
          </a:xfrm>
          <a:prstGeom prst="rect">
            <a:avLst/>
          </a:prstGeom>
        </p:spPr>
      </p:pic>
      <p:sp>
        <p:nvSpPr>
          <p:cNvPr id="8" name="TextBox 7"/>
          <p:cNvSpPr txBox="1"/>
          <p:nvPr userDrawn="1"/>
        </p:nvSpPr>
        <p:spPr>
          <a:xfrm>
            <a:off x="6207791" y="6563704"/>
            <a:ext cx="2568281" cy="215444"/>
          </a:xfrm>
          <a:prstGeom prst="rect">
            <a:avLst/>
          </a:prstGeom>
          <a:noFill/>
        </p:spPr>
        <p:txBody>
          <a:bodyPr wrap="none" rtlCol="0">
            <a:spAutoFit/>
          </a:bodyPr>
          <a:lstStyle/>
          <a:p>
            <a:pPr defTabSz="457200"/>
            <a:r>
              <a:rPr lang="en-US" sz="800" i="1" dirty="0" smtClean="0">
                <a:solidFill>
                  <a:srgbClr val="595959"/>
                </a:solidFill>
                <a:latin typeface="Arial Black"/>
                <a:cs typeface="Arial Black"/>
              </a:rPr>
              <a:t>Leadership, Innovation, Systems Thinking</a:t>
            </a:r>
            <a:endParaRPr lang="en-US" sz="800" i="1" dirty="0">
              <a:solidFill>
                <a:srgbClr val="595959"/>
              </a:solidFill>
              <a:latin typeface="Arial Black"/>
              <a:cs typeface="Arial Black"/>
            </a:endParaRPr>
          </a:p>
        </p:txBody>
      </p:sp>
      <p:cxnSp>
        <p:nvCxnSpPr>
          <p:cNvPr id="9" name="Straight Connector 8"/>
          <p:cNvCxnSpPr/>
          <p:nvPr userDrawn="1"/>
        </p:nvCxnSpPr>
        <p:spPr>
          <a:xfrm>
            <a:off x="367928" y="836887"/>
            <a:ext cx="8318872" cy="0"/>
          </a:xfrm>
          <a:prstGeom prst="line">
            <a:avLst/>
          </a:prstGeom>
          <a:ln>
            <a:solidFill>
              <a:srgbClr val="8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8214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E30FF60-E088-5F4C-86C8-E19886E6F7B4}" type="slidenum">
              <a:rPr lang="en-US" smtClean="0">
                <a:solidFill>
                  <a:prstClr val="black">
                    <a:tint val="75000"/>
                  </a:prstClr>
                </a:solidFill>
              </a:rPr>
              <a:pPr/>
              <a:t>‹#›</a:t>
            </a:fld>
            <a:endParaRPr lang="en-US">
              <a:solidFill>
                <a:prstClr val="black">
                  <a:tint val="75000"/>
                </a:prstClr>
              </a:solidFill>
            </a:endParaRPr>
          </a:p>
        </p:txBody>
      </p:sp>
      <p:pic>
        <p:nvPicPr>
          <p:cNvPr id="6" name="Picture 5" descr="SDM Blk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138" y="6330722"/>
            <a:ext cx="1828800" cy="414528"/>
          </a:xfrm>
          <a:prstGeom prst="rect">
            <a:avLst/>
          </a:prstGeom>
        </p:spPr>
      </p:pic>
      <p:sp>
        <p:nvSpPr>
          <p:cNvPr id="7" name="TextBox 6"/>
          <p:cNvSpPr txBox="1"/>
          <p:nvPr userDrawn="1"/>
        </p:nvSpPr>
        <p:spPr>
          <a:xfrm>
            <a:off x="6207791" y="6563704"/>
            <a:ext cx="2568281" cy="215444"/>
          </a:xfrm>
          <a:prstGeom prst="rect">
            <a:avLst/>
          </a:prstGeom>
          <a:noFill/>
        </p:spPr>
        <p:txBody>
          <a:bodyPr wrap="none" rtlCol="0">
            <a:spAutoFit/>
          </a:bodyPr>
          <a:lstStyle/>
          <a:p>
            <a:pPr defTabSz="457200"/>
            <a:r>
              <a:rPr lang="en-US" sz="800" i="1" dirty="0" smtClean="0">
                <a:solidFill>
                  <a:srgbClr val="595959"/>
                </a:solidFill>
                <a:latin typeface="Arial Black"/>
                <a:cs typeface="Arial Black"/>
              </a:rPr>
              <a:t>Leadership, Innovation, Systems Thinking</a:t>
            </a:r>
            <a:endParaRPr lang="en-US" sz="800" i="1" dirty="0">
              <a:solidFill>
                <a:srgbClr val="595959"/>
              </a:solidFill>
              <a:latin typeface="Arial Black"/>
              <a:cs typeface="Arial Black"/>
            </a:endParaRPr>
          </a:p>
        </p:txBody>
      </p:sp>
    </p:spTree>
    <p:extLst>
      <p:ext uri="{BB962C8B-B14F-4D97-AF65-F5344CB8AC3E}">
        <p14:creationId xmlns:p14="http://schemas.microsoft.com/office/powerpoint/2010/main" val="2962042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chemeClr val="bg1">
                <a:lumMod val="50000"/>
              </a:schemeClr>
            </a:gs>
            <a:gs pos="100000">
              <a:srgbClr val="FFFFFF"/>
            </a:gs>
          </a:gsLst>
          <a:lin ang="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2125" y="142140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a:xfrm>
            <a:off x="3505200" y="6354430"/>
            <a:ext cx="2133600" cy="365125"/>
          </a:xfrm>
        </p:spPr>
        <p:txBody>
          <a:bodyPr/>
          <a:lstStyle>
            <a:lvl1pPr algn="ctr">
              <a:defRPr/>
            </a:lvl1pPr>
          </a:lstStyle>
          <a:p>
            <a:fld id="{2E30FF60-E088-5F4C-86C8-E19886E6F7B4}" type="slidenum">
              <a:rPr lang="en-US" smtClean="0">
                <a:solidFill>
                  <a:prstClr val="black">
                    <a:tint val="75000"/>
                  </a:prstClr>
                </a:solidFill>
              </a:rPr>
              <a:pPr/>
              <a:t>‹#›</a:t>
            </a:fld>
            <a:endParaRPr lang="en-US">
              <a:solidFill>
                <a:prstClr val="black">
                  <a:tint val="75000"/>
                </a:prstClr>
              </a:solidFill>
            </a:endParaRPr>
          </a:p>
        </p:txBody>
      </p:sp>
      <p:pic>
        <p:nvPicPr>
          <p:cNvPr id="8" name="Picture 7" descr="SDM Blk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591" y="6232994"/>
            <a:ext cx="2178572" cy="493810"/>
          </a:xfrm>
          <a:prstGeom prst="rect">
            <a:avLst/>
          </a:prstGeom>
        </p:spPr>
      </p:pic>
      <p:sp>
        <p:nvSpPr>
          <p:cNvPr id="9" name="TextBox 8"/>
          <p:cNvSpPr txBox="1"/>
          <p:nvPr userDrawn="1"/>
        </p:nvSpPr>
        <p:spPr>
          <a:xfrm>
            <a:off x="6207791" y="6563704"/>
            <a:ext cx="2568281" cy="215444"/>
          </a:xfrm>
          <a:prstGeom prst="rect">
            <a:avLst/>
          </a:prstGeom>
          <a:noFill/>
        </p:spPr>
        <p:txBody>
          <a:bodyPr wrap="none" rtlCol="0">
            <a:spAutoFit/>
          </a:bodyPr>
          <a:lstStyle/>
          <a:p>
            <a:pPr defTabSz="457200"/>
            <a:r>
              <a:rPr lang="en-US" sz="800" i="1" dirty="0" smtClean="0">
                <a:solidFill>
                  <a:srgbClr val="595959"/>
                </a:solidFill>
                <a:latin typeface="Arial Black"/>
                <a:cs typeface="Arial Black"/>
              </a:rPr>
              <a:t>Leadership, Innovation, Systems Thinking</a:t>
            </a:r>
            <a:endParaRPr lang="en-US" sz="800" i="1" dirty="0">
              <a:solidFill>
                <a:srgbClr val="595959"/>
              </a:solidFill>
              <a:latin typeface="Arial Black"/>
              <a:cs typeface="Arial Black"/>
            </a:endParaRPr>
          </a:p>
        </p:txBody>
      </p:sp>
      <p:sp>
        <p:nvSpPr>
          <p:cNvPr id="10" name="TextBox 9"/>
          <p:cNvSpPr txBox="1"/>
          <p:nvPr userDrawn="1"/>
        </p:nvSpPr>
        <p:spPr>
          <a:xfrm>
            <a:off x="301275" y="142688"/>
            <a:ext cx="2159666" cy="461665"/>
          </a:xfrm>
          <a:prstGeom prst="rect">
            <a:avLst/>
          </a:prstGeom>
          <a:noFill/>
        </p:spPr>
        <p:txBody>
          <a:bodyPr wrap="none" rtlCol="0">
            <a:spAutoFit/>
          </a:bodyPr>
          <a:lstStyle/>
          <a:p>
            <a:pPr defTabSz="457200"/>
            <a:r>
              <a:rPr lang="en-US" sz="1200" dirty="0" smtClean="0">
                <a:solidFill>
                  <a:srgbClr val="C0504D">
                    <a:lumMod val="75000"/>
                  </a:srgbClr>
                </a:solidFill>
                <a:latin typeface="Arial Black"/>
                <a:cs typeface="Arial Black"/>
              </a:rPr>
              <a:t>MIT System Design and</a:t>
            </a:r>
          </a:p>
          <a:p>
            <a:pPr defTabSz="457200"/>
            <a:r>
              <a:rPr lang="en-US" sz="1200" dirty="0" smtClean="0">
                <a:solidFill>
                  <a:srgbClr val="C0504D">
                    <a:lumMod val="75000"/>
                  </a:srgbClr>
                </a:solidFill>
                <a:latin typeface="Arial Black"/>
                <a:cs typeface="Arial Black"/>
              </a:rPr>
              <a:t>Management Program</a:t>
            </a:r>
            <a:endParaRPr lang="en-US" sz="1200" dirty="0">
              <a:solidFill>
                <a:srgbClr val="C0504D">
                  <a:lumMod val="75000"/>
                </a:srgbClr>
              </a:solidFill>
              <a:latin typeface="Arial Black"/>
              <a:cs typeface="Arial Black"/>
            </a:endParaRPr>
          </a:p>
        </p:txBody>
      </p:sp>
    </p:spTree>
    <p:extLst>
      <p:ext uri="{BB962C8B-B14F-4D97-AF65-F5344CB8AC3E}">
        <p14:creationId xmlns:p14="http://schemas.microsoft.com/office/powerpoint/2010/main" val="3618955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025"/>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Text Placeholder 1026"/>
          <p:cNvSpPr>
            <a:spLocks noGrp="1" noChangeArrowheads="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1029" name="Footer Placeholder 1028"/>
          <p:cNvSpPr>
            <a:spLocks noGrp="1" noChangeArrowheads="1"/>
          </p:cNvSpPr>
          <p:nvPr>
            <p:ph type="ftr" sz="quarter" idx="3"/>
          </p:nvPr>
        </p:nvSpPr>
        <p:spPr bwMode="auto">
          <a:xfrm>
            <a:off x="3124200" y="6245225"/>
            <a:ext cx="2895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mn-ea"/>
                <a:cs typeface="+mn-cs"/>
              </a:defRPr>
            </a:lvl1pPr>
          </a:lstStyle>
          <a:p>
            <a:endParaRPr lang="en-US"/>
          </a:p>
        </p:txBody>
      </p:sp>
      <p:sp>
        <p:nvSpPr>
          <p:cNvPr id="78854" name="Slide Number Placeholder 78853"/>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400" smtClean="0"/>
            </a:lvl1pPr>
          </a:lstStyle>
          <a:p>
            <a:fld id="{51AF355F-361B-43E8-ABA2-3CAF945F34DD}" type="slidenum">
              <a:rPr lang="en-US" smtClean="0"/>
              <a:t>‹#›</a:t>
            </a:fld>
            <a:endParaRPr lang="en-US"/>
          </a:p>
        </p:txBody>
      </p:sp>
      <p:pic>
        <p:nvPicPr>
          <p:cNvPr id="1030" name="Picture 1" descr="sdm logo with tag2.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0525" y="6192838"/>
            <a:ext cx="310515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6673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marL="342900" indent="-342900" algn="ctr" defTabSz="-13873163" rtl="0" eaLnBrk="1" fontAlgn="base" hangingPunct="1">
        <a:spcBef>
          <a:spcPct val="0"/>
        </a:spcBef>
        <a:spcAft>
          <a:spcPct val="0"/>
        </a:spcAft>
        <a:defRPr sz="4400">
          <a:solidFill>
            <a:srgbClr val="A50021"/>
          </a:solidFill>
          <a:effectLst>
            <a:outerShdw blurRad="50800" dist="38100" dir="2700000" algn="tl" rotWithShape="0">
              <a:srgbClr val="000000">
                <a:alpha val="43000"/>
              </a:srgbClr>
            </a:outerShdw>
          </a:effectLst>
          <a:latin typeface="+mj-lt"/>
          <a:ea typeface="ＭＳ Ｐゴシック" pitchFamily="-107" charset="-128"/>
          <a:cs typeface="ＭＳ Ｐゴシック" pitchFamily="-107" charset="-128"/>
        </a:defRPr>
      </a:lvl1pPr>
      <a:lvl2pPr marL="342900" indent="-342900" algn="ctr" defTabSz="-13873163" rtl="0" eaLnBrk="1" fontAlgn="base" hangingPunct="1">
        <a:spcBef>
          <a:spcPct val="0"/>
        </a:spcBef>
        <a:spcAft>
          <a:spcPct val="0"/>
        </a:spcAft>
        <a:defRPr sz="4400">
          <a:solidFill>
            <a:srgbClr val="A50021"/>
          </a:solidFill>
          <a:latin typeface="Arial" charset="0"/>
          <a:ea typeface="ＭＳ Ｐゴシック" pitchFamily="-107" charset="-128"/>
          <a:cs typeface="ＭＳ Ｐゴシック" pitchFamily="-107" charset="-128"/>
        </a:defRPr>
      </a:lvl2pPr>
      <a:lvl3pPr marL="342900" indent="-342900" algn="ctr" defTabSz="-13873163" rtl="0" eaLnBrk="1" fontAlgn="base" hangingPunct="1">
        <a:spcBef>
          <a:spcPct val="0"/>
        </a:spcBef>
        <a:spcAft>
          <a:spcPct val="0"/>
        </a:spcAft>
        <a:defRPr sz="4400">
          <a:solidFill>
            <a:srgbClr val="A50021"/>
          </a:solidFill>
          <a:latin typeface="Arial" charset="0"/>
          <a:ea typeface="ＭＳ Ｐゴシック" pitchFamily="-107" charset="-128"/>
          <a:cs typeface="ＭＳ Ｐゴシック" pitchFamily="-107" charset="-128"/>
        </a:defRPr>
      </a:lvl3pPr>
      <a:lvl4pPr marL="342900" indent="-342900" algn="ctr" defTabSz="-13873163" rtl="0" eaLnBrk="1" fontAlgn="base" hangingPunct="1">
        <a:spcBef>
          <a:spcPct val="0"/>
        </a:spcBef>
        <a:spcAft>
          <a:spcPct val="0"/>
        </a:spcAft>
        <a:defRPr sz="4400">
          <a:solidFill>
            <a:srgbClr val="A50021"/>
          </a:solidFill>
          <a:latin typeface="Arial" charset="0"/>
          <a:ea typeface="ＭＳ Ｐゴシック" pitchFamily="-107" charset="-128"/>
          <a:cs typeface="ＭＳ Ｐゴシック" pitchFamily="-107" charset="-128"/>
        </a:defRPr>
      </a:lvl4pPr>
      <a:lvl5pPr marL="342900" indent="-342900" algn="ctr" defTabSz="-13873163" rtl="0" eaLnBrk="1" fontAlgn="base" hangingPunct="1">
        <a:spcBef>
          <a:spcPct val="0"/>
        </a:spcBef>
        <a:spcAft>
          <a:spcPct val="0"/>
        </a:spcAft>
        <a:defRPr sz="4400">
          <a:solidFill>
            <a:srgbClr val="A50021"/>
          </a:solidFill>
          <a:latin typeface="Arial" charset="0"/>
          <a:ea typeface="ＭＳ Ｐゴシック" pitchFamily="-107" charset="-128"/>
          <a:cs typeface="ＭＳ Ｐゴシック" pitchFamily="-107" charset="-128"/>
        </a:defRPr>
      </a:lvl5pPr>
      <a:lvl6pPr marL="800100" indent="-342900" algn="ctr" defTabSz="-13873163" rtl="0" eaLnBrk="1" fontAlgn="base" hangingPunct="1">
        <a:spcBef>
          <a:spcPct val="0"/>
        </a:spcBef>
        <a:spcAft>
          <a:spcPct val="0"/>
        </a:spcAft>
        <a:defRPr sz="4400">
          <a:solidFill>
            <a:schemeClr val="tx2"/>
          </a:solidFill>
          <a:latin typeface="Arial" charset="0"/>
        </a:defRPr>
      </a:lvl6pPr>
      <a:lvl7pPr marL="1257300" indent="-342900" algn="ctr" defTabSz="-13873163" rtl="0" eaLnBrk="1" fontAlgn="base" hangingPunct="1">
        <a:spcBef>
          <a:spcPct val="0"/>
        </a:spcBef>
        <a:spcAft>
          <a:spcPct val="0"/>
        </a:spcAft>
        <a:defRPr sz="4400">
          <a:solidFill>
            <a:schemeClr val="tx2"/>
          </a:solidFill>
          <a:latin typeface="Arial" charset="0"/>
        </a:defRPr>
      </a:lvl7pPr>
      <a:lvl8pPr marL="1714500" indent="-342900" algn="ctr" defTabSz="-13873163" rtl="0" eaLnBrk="1" fontAlgn="base" hangingPunct="1">
        <a:spcBef>
          <a:spcPct val="0"/>
        </a:spcBef>
        <a:spcAft>
          <a:spcPct val="0"/>
        </a:spcAft>
        <a:defRPr sz="4400">
          <a:solidFill>
            <a:schemeClr val="tx2"/>
          </a:solidFill>
          <a:latin typeface="Arial" charset="0"/>
        </a:defRPr>
      </a:lvl8pPr>
      <a:lvl9pPr marL="2171700" indent="-342900" algn="ctr" defTabSz="-13873163" rtl="0" eaLnBrk="1" fontAlgn="base" hangingPunct="1">
        <a:spcBef>
          <a:spcPct val="0"/>
        </a:spcBef>
        <a:spcAft>
          <a:spcPct val="0"/>
        </a:spcAft>
        <a:defRPr sz="4400">
          <a:solidFill>
            <a:schemeClr val="tx2"/>
          </a:solidFill>
          <a:latin typeface="Arial" charset="0"/>
        </a:defRPr>
      </a:lvl9pPr>
    </p:titleStyle>
    <p:bodyStyle>
      <a:lvl1pPr marL="342900" indent="-342900" algn="l" defTabSz="-13873163" rtl="0" eaLnBrk="1" fontAlgn="base" hangingPunct="1">
        <a:spcBef>
          <a:spcPct val="20000"/>
        </a:spcBef>
        <a:spcAft>
          <a:spcPct val="0"/>
        </a:spcAft>
        <a:buChar char="•"/>
        <a:defRPr sz="3200">
          <a:solidFill>
            <a:schemeClr val="tx1"/>
          </a:solidFill>
          <a:latin typeface="+mn-lt"/>
          <a:ea typeface="ＭＳ Ｐゴシック" pitchFamily="-107" charset="-128"/>
          <a:cs typeface="ＭＳ Ｐゴシック" pitchFamily="-107" charset="-128"/>
        </a:defRPr>
      </a:lvl1pPr>
      <a:lvl2pPr marL="742950" indent="-285750" algn="l" defTabSz="-13873163" rtl="0" eaLnBrk="1" fontAlgn="base" hangingPunct="1">
        <a:spcBef>
          <a:spcPct val="20000"/>
        </a:spcBef>
        <a:spcAft>
          <a:spcPct val="0"/>
        </a:spcAft>
        <a:buChar char="–"/>
        <a:defRPr sz="2800">
          <a:solidFill>
            <a:schemeClr val="tx1"/>
          </a:solidFill>
          <a:latin typeface="+mn-lt"/>
          <a:ea typeface="ＭＳ Ｐゴシック" charset="-128"/>
        </a:defRPr>
      </a:lvl2pPr>
      <a:lvl3pPr marL="1143000" indent="-228600" algn="l" defTabSz="-13873163" rtl="0" eaLnBrk="1" fontAlgn="base" hangingPunct="1">
        <a:spcBef>
          <a:spcPct val="20000"/>
        </a:spcBef>
        <a:spcAft>
          <a:spcPct val="0"/>
        </a:spcAft>
        <a:buChar char="•"/>
        <a:defRPr sz="2400">
          <a:solidFill>
            <a:schemeClr val="tx1"/>
          </a:solidFill>
          <a:latin typeface="+mn-lt"/>
          <a:ea typeface="ＭＳ Ｐゴシック" charset="-128"/>
        </a:defRPr>
      </a:lvl3pPr>
      <a:lvl4pPr marL="16002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4pPr>
      <a:lvl5pPr marL="20574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5pPr>
      <a:lvl6pPr marL="25146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6pPr>
      <a:lvl7pPr marL="29718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7pPr>
      <a:lvl8pPr marL="34290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8pPr>
      <a:lvl9pPr marL="38862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4780035F-CA4B-974C-AC29-A830D433E24D}" type="datetimeFigureOut">
              <a:rPr lang="en-US" smtClean="0">
                <a:solidFill>
                  <a:prstClr val="black">
                    <a:tint val="75000"/>
                  </a:prstClr>
                </a:solidFill>
              </a:rPr>
              <a:pPr defTabSz="457200"/>
              <a:t>5/12/2015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2E30FF60-E088-5F4C-86C8-E19886E6F7B4}"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418335195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415422"/>
            <a:ext cx="2133600" cy="365125"/>
          </a:xfrm>
          <a:prstGeom prst="rect">
            <a:avLst/>
          </a:prstGeom>
        </p:spPr>
        <p:txBody>
          <a:bodyPr vert="horz" lIns="91440" tIns="45720" rIns="91440" bIns="45720" rtlCol="0" anchor="ctr"/>
          <a:lstStyle>
            <a:lvl1pPr algn="r">
              <a:defRPr sz="1000">
                <a:solidFill>
                  <a:schemeClr val="tx1">
                    <a:tint val="75000"/>
                  </a:schemeClr>
                </a:solidFill>
                <a:latin typeface="Arial"/>
                <a:cs typeface="Arial"/>
              </a:defRPr>
            </a:lvl1pPr>
          </a:lstStyle>
          <a:p>
            <a:pPr defTabSz="457200"/>
            <a:fld id="{2E30FF60-E088-5F4C-86C8-E19886E6F7B4}" type="slidenum">
              <a:rPr lang="en-US" smtClean="0">
                <a:solidFill>
                  <a:prstClr val="black">
                    <a:tint val="75000"/>
                  </a:prstClr>
                </a:solidFill>
              </a:rPr>
              <a:pPr defTabSz="457200"/>
              <a:t>‹#›</a:t>
            </a:fld>
            <a:endParaRPr lang="en-US" dirty="0">
              <a:solidFill>
                <a:prstClr val="black">
                  <a:tint val="75000"/>
                </a:prstClr>
              </a:solidFill>
            </a:endParaRPr>
          </a:p>
        </p:txBody>
      </p:sp>
      <p:sp>
        <p:nvSpPr>
          <p:cNvPr id="7" name="Rectangle 6"/>
          <p:cNvSpPr/>
          <p:nvPr userDrawn="1"/>
        </p:nvSpPr>
        <p:spPr>
          <a:xfrm>
            <a:off x="2065645" y="6575651"/>
            <a:ext cx="1300356" cy="230832"/>
          </a:xfrm>
          <a:prstGeom prst="rect">
            <a:avLst/>
          </a:prstGeom>
        </p:spPr>
        <p:txBody>
          <a:bodyPr wrap="none">
            <a:spAutoFit/>
          </a:bodyPr>
          <a:lstStyle/>
          <a:p>
            <a:pPr defTabSz="457200"/>
            <a:r>
              <a:rPr lang="en-US" sz="900" dirty="0" smtClean="0">
                <a:solidFill>
                  <a:prstClr val="black"/>
                </a:solidFill>
              </a:rPr>
              <a:t>© Bruce Cameron 2014</a:t>
            </a:r>
          </a:p>
        </p:txBody>
      </p:sp>
    </p:spTree>
    <p:extLst>
      <p:ext uri="{BB962C8B-B14F-4D97-AF65-F5344CB8AC3E}">
        <p14:creationId xmlns:p14="http://schemas.microsoft.com/office/powerpoint/2010/main" val="292582714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025"/>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27" name="Text Placeholder 1026"/>
          <p:cNvSpPr>
            <a:spLocks noGrp="1" noChangeArrowheads="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1029" name="Footer Placeholder 1028"/>
          <p:cNvSpPr>
            <a:spLocks noGrp="1" noChangeArrowheads="1"/>
          </p:cNvSpPr>
          <p:nvPr>
            <p:ph type="ftr" sz="quarter" idx="3"/>
          </p:nvPr>
        </p:nvSpPr>
        <p:spPr bwMode="auto">
          <a:xfrm>
            <a:off x="3124200" y="6245225"/>
            <a:ext cx="2895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mn-ea"/>
                <a:cs typeface="+mn-cs"/>
              </a:defRPr>
            </a:lvl1pPr>
          </a:lstStyle>
          <a:p>
            <a:endParaRPr lang="en-US"/>
          </a:p>
        </p:txBody>
      </p:sp>
      <p:sp>
        <p:nvSpPr>
          <p:cNvPr id="78854" name="Slide Number Placeholder 78853"/>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400" smtClean="0"/>
            </a:lvl1pPr>
          </a:lstStyle>
          <a:p>
            <a:fld id="{51AF355F-361B-43E8-ABA2-3CAF945F34DD}" type="slidenum">
              <a:rPr lang="en-US" smtClean="0"/>
              <a:t>‹#›</a:t>
            </a:fld>
            <a:endParaRPr lang="en-US"/>
          </a:p>
        </p:txBody>
      </p:sp>
      <p:pic>
        <p:nvPicPr>
          <p:cNvPr id="1030" name="Picture 1" descr="sdm logo with tag2.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0525" y="6192838"/>
            <a:ext cx="310515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66731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marL="342900" indent="-342900" algn="ctr" defTabSz="-13873163" rtl="0" eaLnBrk="1" fontAlgn="base" hangingPunct="1">
        <a:spcBef>
          <a:spcPct val="0"/>
        </a:spcBef>
        <a:spcAft>
          <a:spcPct val="0"/>
        </a:spcAft>
        <a:defRPr sz="4400">
          <a:solidFill>
            <a:srgbClr val="A50021"/>
          </a:solidFill>
          <a:effectLst>
            <a:outerShdw blurRad="50800" dist="38100" dir="2700000" algn="tl" rotWithShape="0">
              <a:srgbClr val="000000">
                <a:alpha val="43000"/>
              </a:srgbClr>
            </a:outerShdw>
          </a:effectLst>
          <a:latin typeface="+mj-lt"/>
          <a:ea typeface="ＭＳ Ｐゴシック" pitchFamily="-107" charset="-128"/>
          <a:cs typeface="ＭＳ Ｐゴシック" pitchFamily="-107" charset="-128"/>
        </a:defRPr>
      </a:lvl1pPr>
      <a:lvl2pPr marL="342900" indent="-342900" algn="ctr" defTabSz="-13873163" rtl="0" eaLnBrk="1" fontAlgn="base" hangingPunct="1">
        <a:spcBef>
          <a:spcPct val="0"/>
        </a:spcBef>
        <a:spcAft>
          <a:spcPct val="0"/>
        </a:spcAft>
        <a:defRPr sz="4400">
          <a:solidFill>
            <a:srgbClr val="A50021"/>
          </a:solidFill>
          <a:latin typeface="Arial" charset="0"/>
          <a:ea typeface="ＭＳ Ｐゴシック" pitchFamily="-107" charset="-128"/>
          <a:cs typeface="ＭＳ Ｐゴシック" pitchFamily="-107" charset="-128"/>
        </a:defRPr>
      </a:lvl2pPr>
      <a:lvl3pPr marL="342900" indent="-342900" algn="ctr" defTabSz="-13873163" rtl="0" eaLnBrk="1" fontAlgn="base" hangingPunct="1">
        <a:spcBef>
          <a:spcPct val="0"/>
        </a:spcBef>
        <a:spcAft>
          <a:spcPct val="0"/>
        </a:spcAft>
        <a:defRPr sz="4400">
          <a:solidFill>
            <a:srgbClr val="A50021"/>
          </a:solidFill>
          <a:latin typeface="Arial" charset="0"/>
          <a:ea typeface="ＭＳ Ｐゴシック" pitchFamily="-107" charset="-128"/>
          <a:cs typeface="ＭＳ Ｐゴシック" pitchFamily="-107" charset="-128"/>
        </a:defRPr>
      </a:lvl3pPr>
      <a:lvl4pPr marL="342900" indent="-342900" algn="ctr" defTabSz="-13873163" rtl="0" eaLnBrk="1" fontAlgn="base" hangingPunct="1">
        <a:spcBef>
          <a:spcPct val="0"/>
        </a:spcBef>
        <a:spcAft>
          <a:spcPct val="0"/>
        </a:spcAft>
        <a:defRPr sz="4400">
          <a:solidFill>
            <a:srgbClr val="A50021"/>
          </a:solidFill>
          <a:latin typeface="Arial" charset="0"/>
          <a:ea typeface="ＭＳ Ｐゴシック" pitchFamily="-107" charset="-128"/>
          <a:cs typeface="ＭＳ Ｐゴシック" pitchFamily="-107" charset="-128"/>
        </a:defRPr>
      </a:lvl4pPr>
      <a:lvl5pPr marL="342900" indent="-342900" algn="ctr" defTabSz="-13873163" rtl="0" eaLnBrk="1" fontAlgn="base" hangingPunct="1">
        <a:spcBef>
          <a:spcPct val="0"/>
        </a:spcBef>
        <a:spcAft>
          <a:spcPct val="0"/>
        </a:spcAft>
        <a:defRPr sz="4400">
          <a:solidFill>
            <a:srgbClr val="A50021"/>
          </a:solidFill>
          <a:latin typeface="Arial" charset="0"/>
          <a:ea typeface="ＭＳ Ｐゴシック" pitchFamily="-107" charset="-128"/>
          <a:cs typeface="ＭＳ Ｐゴシック" pitchFamily="-107" charset="-128"/>
        </a:defRPr>
      </a:lvl5pPr>
      <a:lvl6pPr marL="800100" indent="-342900" algn="ctr" defTabSz="-13873163" rtl="0" eaLnBrk="1" fontAlgn="base" hangingPunct="1">
        <a:spcBef>
          <a:spcPct val="0"/>
        </a:spcBef>
        <a:spcAft>
          <a:spcPct val="0"/>
        </a:spcAft>
        <a:defRPr sz="4400">
          <a:solidFill>
            <a:schemeClr val="tx2"/>
          </a:solidFill>
          <a:latin typeface="Arial" charset="0"/>
        </a:defRPr>
      </a:lvl6pPr>
      <a:lvl7pPr marL="1257300" indent="-342900" algn="ctr" defTabSz="-13873163" rtl="0" eaLnBrk="1" fontAlgn="base" hangingPunct="1">
        <a:spcBef>
          <a:spcPct val="0"/>
        </a:spcBef>
        <a:spcAft>
          <a:spcPct val="0"/>
        </a:spcAft>
        <a:defRPr sz="4400">
          <a:solidFill>
            <a:schemeClr val="tx2"/>
          </a:solidFill>
          <a:latin typeface="Arial" charset="0"/>
        </a:defRPr>
      </a:lvl7pPr>
      <a:lvl8pPr marL="1714500" indent="-342900" algn="ctr" defTabSz="-13873163" rtl="0" eaLnBrk="1" fontAlgn="base" hangingPunct="1">
        <a:spcBef>
          <a:spcPct val="0"/>
        </a:spcBef>
        <a:spcAft>
          <a:spcPct val="0"/>
        </a:spcAft>
        <a:defRPr sz="4400">
          <a:solidFill>
            <a:schemeClr val="tx2"/>
          </a:solidFill>
          <a:latin typeface="Arial" charset="0"/>
        </a:defRPr>
      </a:lvl8pPr>
      <a:lvl9pPr marL="2171700" indent="-342900" algn="ctr" defTabSz="-13873163" rtl="0" eaLnBrk="1" fontAlgn="base" hangingPunct="1">
        <a:spcBef>
          <a:spcPct val="0"/>
        </a:spcBef>
        <a:spcAft>
          <a:spcPct val="0"/>
        </a:spcAft>
        <a:defRPr sz="4400">
          <a:solidFill>
            <a:schemeClr val="tx2"/>
          </a:solidFill>
          <a:latin typeface="Arial" charset="0"/>
        </a:defRPr>
      </a:lvl9pPr>
    </p:titleStyle>
    <p:bodyStyle>
      <a:lvl1pPr marL="342900" indent="-342900" algn="l" defTabSz="-13873163" rtl="0" eaLnBrk="1" fontAlgn="base" hangingPunct="1">
        <a:spcBef>
          <a:spcPct val="20000"/>
        </a:spcBef>
        <a:spcAft>
          <a:spcPct val="0"/>
        </a:spcAft>
        <a:buChar char="•"/>
        <a:defRPr sz="3200">
          <a:solidFill>
            <a:schemeClr val="tx1"/>
          </a:solidFill>
          <a:latin typeface="+mn-lt"/>
          <a:ea typeface="ＭＳ Ｐゴシック" pitchFamily="-107" charset="-128"/>
          <a:cs typeface="ＭＳ Ｐゴシック" pitchFamily="-107" charset="-128"/>
        </a:defRPr>
      </a:lvl1pPr>
      <a:lvl2pPr marL="742950" indent="-285750" algn="l" defTabSz="-13873163" rtl="0" eaLnBrk="1" fontAlgn="base" hangingPunct="1">
        <a:spcBef>
          <a:spcPct val="20000"/>
        </a:spcBef>
        <a:spcAft>
          <a:spcPct val="0"/>
        </a:spcAft>
        <a:buChar char="–"/>
        <a:defRPr sz="2800">
          <a:solidFill>
            <a:schemeClr val="tx1"/>
          </a:solidFill>
          <a:latin typeface="+mn-lt"/>
          <a:ea typeface="ＭＳ Ｐゴシック" charset="-128"/>
        </a:defRPr>
      </a:lvl2pPr>
      <a:lvl3pPr marL="1143000" indent="-228600" algn="l" defTabSz="-13873163" rtl="0" eaLnBrk="1" fontAlgn="base" hangingPunct="1">
        <a:spcBef>
          <a:spcPct val="20000"/>
        </a:spcBef>
        <a:spcAft>
          <a:spcPct val="0"/>
        </a:spcAft>
        <a:buChar char="•"/>
        <a:defRPr sz="2400">
          <a:solidFill>
            <a:schemeClr val="tx1"/>
          </a:solidFill>
          <a:latin typeface="+mn-lt"/>
          <a:ea typeface="ＭＳ Ｐゴシック" charset="-128"/>
        </a:defRPr>
      </a:lvl3pPr>
      <a:lvl4pPr marL="16002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4pPr>
      <a:lvl5pPr marL="20574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5pPr>
      <a:lvl6pPr marL="25146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6pPr>
      <a:lvl7pPr marL="29718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7pPr>
      <a:lvl8pPr marL="34290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8pPr>
      <a:lvl9pPr marL="38862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github.com/apple-o-matic/proto1/blob/master/system_architecture/Apple-o-matic_Architecture_v6-L3%20Feeding%20Decomposition.vs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pple-o-matic/proto1/blob/master/system_engineering/Control%20Structures.vsd"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jpeg"/><Relationship Id="rId10" Type="http://schemas.openxmlformats.org/officeDocument/2006/relationships/image" Target="../media/image29.png"/><Relationship Id="rId4" Type="http://schemas.openxmlformats.org/officeDocument/2006/relationships/image" Target="../media/image23.jpeg"/><Relationship Id="rId9"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pple-o-matic/proto1/blob/master/system_engineering/Apple-o-matic_Requirements.xlsx"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github.com/apple-o-matic/proto1/blob/master/system_engineering/Apple-o-matic_Feasibility_Evaluation.docx" TargetMode="External"/><Relationship Id="rId5" Type="http://schemas.openxmlformats.org/officeDocument/2006/relationships/image" Target="../media/image38.jpeg"/><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ai2.appinventor.mit.edu/"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video" Target="https://www.youtube.com/embed/TD5ZU7QKNEI?rel=0" TargetMode="External"/><Relationship Id="rId5" Type="http://schemas.openxmlformats.org/officeDocument/2006/relationships/hyperlink" Target="https://youtu.be/TD5ZU7QKNEI" TargetMode="Externa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4.jpeg"/><Relationship Id="rId5" Type="http://schemas.openxmlformats.org/officeDocument/2006/relationships/image" Target="../media/image43.png"/><Relationship Id="rId10" Type="http://schemas.openxmlformats.org/officeDocument/2006/relationships/hyperlink" Target="https://github.com/apple-o-matic/proto1/blob/master/system_engineering/Apple-o-matic_Evaluation_Survey_with_Results.xlsx" TargetMode="External"/><Relationship Id="rId4" Type="http://schemas.openxmlformats.org/officeDocument/2006/relationships/image" Target="../media/image42.png"/><Relationship Id="rId9"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video" Target="https://www.youtube.com/embed/wKC4JofBfNE?rel=0" TargetMode="External"/><Relationship Id="rId5" Type="http://schemas.openxmlformats.org/officeDocument/2006/relationships/image" Target="../media/image40.png"/><Relationship Id="rId4" Type="http://schemas.openxmlformats.org/officeDocument/2006/relationships/hyperlink" Target="https://youtu.be/wKC4JofBfNE"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https://github.com/apple-o-matic/proto1/blob/master/project_management/CashFlowSheet.xlsx"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3.emf"/></Relationships>
</file>

<file path=ppt/slides/_rels/slide2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0.jpeg"/><Relationship Id="rId7" Type="http://schemas.openxmlformats.org/officeDocument/2006/relationships/diagramData" Target="../diagrams/data1.xml"/><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11" Type="http://schemas.microsoft.com/office/2007/relationships/diagramDrawing" Target="../diagrams/drawing1.xml"/><Relationship Id="rId5" Type="http://schemas.openxmlformats.org/officeDocument/2006/relationships/image" Target="../media/image9.png"/><Relationship Id="rId10" Type="http://schemas.openxmlformats.org/officeDocument/2006/relationships/diagramColors" Target="../diagrams/colors1.xml"/><Relationship Id="rId4" Type="http://schemas.openxmlformats.org/officeDocument/2006/relationships/image" Target="../media/image8.png"/><Relationship Id="rId9"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hyperlink" Target="https://github.com/apple-o-matic/proto1/blob/master/project_management/Recipe%20Flowchart.pdf" TargetMode="External"/><Relationship Id="rId4" Type="http://schemas.openxmlformats.org/officeDocument/2006/relationships/image" Target="../media/image54.emf"/></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9.emf"/></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github.com/apple-o-matic/proto1/blob/master/system_architecture/Functional_Decomp.vsd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50000"/>
              </a:schemeClr>
            </a:gs>
            <a:gs pos="100000">
              <a:srgbClr val="FFFFFF"/>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180213" y="914662"/>
            <a:ext cx="5178475" cy="524507"/>
          </a:xfrm>
        </p:spPr>
        <p:txBody>
          <a:bodyPr>
            <a:normAutofit fontScale="90000"/>
          </a:bodyPr>
          <a:lstStyle/>
          <a:p>
            <a:r>
              <a:rPr lang="en-US" dirty="0">
                <a:effectLst>
                  <a:outerShdw blurRad="38100" dist="38100" dir="2700000" algn="tl">
                    <a:srgbClr val="000000">
                      <a:alpha val="43137"/>
                    </a:srgbClr>
                  </a:outerShdw>
                </a:effectLst>
              </a:rPr>
              <a:t>Apple-O-</a:t>
            </a:r>
            <a:r>
              <a:rPr lang="en-US" dirty="0" err="1">
                <a:effectLst>
                  <a:outerShdw blurRad="38100" dist="38100" dir="2700000" algn="tl">
                    <a:srgbClr val="000000">
                      <a:alpha val="43137"/>
                    </a:srgbClr>
                  </a:outerShdw>
                </a:effectLst>
              </a:rPr>
              <a:t>Matic</a:t>
            </a:r>
            <a:r>
              <a:rPr lang="en-US" dirty="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Service</a:t>
            </a:r>
            <a:endParaRPr lang="en-US" dirty="0"/>
          </a:p>
        </p:txBody>
      </p:sp>
      <p:sp>
        <p:nvSpPr>
          <p:cNvPr id="8" name="Subtitle 7"/>
          <p:cNvSpPr>
            <a:spLocks noGrp="1"/>
          </p:cNvSpPr>
          <p:nvPr>
            <p:ph type="subTitle" idx="1"/>
          </p:nvPr>
        </p:nvSpPr>
        <p:spPr>
          <a:xfrm>
            <a:off x="3517749" y="1469640"/>
            <a:ext cx="4087906" cy="3578610"/>
          </a:xfrm>
        </p:spPr>
        <p:txBody>
          <a:bodyPr>
            <a:noAutofit/>
          </a:bodyPr>
          <a:lstStyle/>
          <a:p>
            <a:r>
              <a:rPr lang="en-US" sz="2800" dirty="0" smtClean="0">
                <a:solidFill>
                  <a:schemeClr val="tx1"/>
                </a:solidFill>
                <a:effectLst>
                  <a:outerShdw blurRad="38100" dist="38100" dir="2700000" algn="tl">
                    <a:srgbClr val="000000">
                      <a:alpha val="43137"/>
                    </a:srgbClr>
                  </a:outerShdw>
                </a:effectLst>
              </a:rPr>
              <a:t>Final Presentation</a:t>
            </a:r>
          </a:p>
          <a:p>
            <a:r>
              <a:rPr lang="en-US" sz="2800" dirty="0" smtClean="0">
                <a:solidFill>
                  <a:schemeClr val="tx1">
                    <a:lumMod val="50000"/>
                    <a:lumOff val="50000"/>
                  </a:schemeClr>
                </a:solidFill>
                <a:effectLst>
                  <a:outerShdw blurRad="38100" dist="38100" dir="2700000" algn="tl">
                    <a:srgbClr val="000000">
                      <a:alpha val="43137"/>
                    </a:srgbClr>
                  </a:outerShdw>
                </a:effectLst>
              </a:rPr>
              <a:t>Project </a:t>
            </a:r>
            <a:r>
              <a:rPr lang="en-US" sz="2800" dirty="0">
                <a:solidFill>
                  <a:schemeClr val="tx1">
                    <a:lumMod val="50000"/>
                    <a:lumOff val="50000"/>
                  </a:schemeClr>
                </a:solidFill>
                <a:effectLst>
                  <a:outerShdw blurRad="38100" dist="38100" dir="2700000" algn="tl">
                    <a:srgbClr val="000000">
                      <a:alpha val="43137"/>
                    </a:srgbClr>
                  </a:outerShdw>
                </a:effectLst>
              </a:rPr>
              <a:t>Team </a:t>
            </a:r>
            <a:r>
              <a:rPr lang="en-US" sz="2800" dirty="0" smtClean="0">
                <a:solidFill>
                  <a:schemeClr val="tx1">
                    <a:lumMod val="50000"/>
                    <a:lumOff val="50000"/>
                  </a:schemeClr>
                </a:solidFill>
                <a:effectLst>
                  <a:outerShdw blurRad="38100" dist="38100" dir="2700000" algn="tl">
                    <a:srgbClr val="000000">
                      <a:alpha val="43137"/>
                    </a:srgbClr>
                  </a:outerShdw>
                </a:effectLst>
              </a:rPr>
              <a:t>25</a:t>
            </a:r>
            <a:endParaRPr lang="en-US" sz="2800" dirty="0">
              <a:solidFill>
                <a:schemeClr val="tx1">
                  <a:lumMod val="50000"/>
                  <a:lumOff val="50000"/>
                </a:schemeClr>
              </a:solidFill>
            </a:endParaRPr>
          </a:p>
          <a:p>
            <a:r>
              <a:rPr lang="en-US" sz="2800" dirty="0">
                <a:solidFill>
                  <a:schemeClr val="accent1"/>
                </a:solidFill>
                <a:effectLst>
                  <a:outerShdw blurRad="38100" dist="38100" dir="2700000" algn="tl">
                    <a:srgbClr val="000000">
                      <a:alpha val="43137"/>
                    </a:srgbClr>
                  </a:outerShdw>
                </a:effectLst>
              </a:rPr>
              <a:t>Josh </a:t>
            </a:r>
            <a:r>
              <a:rPr lang="en-US" sz="2800" dirty="0" smtClean="0">
                <a:solidFill>
                  <a:schemeClr val="accent1"/>
                </a:solidFill>
                <a:effectLst>
                  <a:outerShdw blurRad="38100" dist="38100" dir="2700000" algn="tl">
                    <a:srgbClr val="000000">
                      <a:alpha val="43137"/>
                    </a:srgbClr>
                  </a:outerShdw>
                </a:effectLst>
              </a:rPr>
              <a:t>Bacon</a:t>
            </a:r>
            <a:endParaRPr lang="en-US" sz="2800" dirty="0">
              <a:solidFill>
                <a:schemeClr val="tx1">
                  <a:lumMod val="50000"/>
                  <a:lumOff val="50000"/>
                </a:schemeClr>
              </a:solidFill>
            </a:endParaRPr>
          </a:p>
          <a:p>
            <a:r>
              <a:rPr lang="en-US" sz="2800" dirty="0">
                <a:solidFill>
                  <a:schemeClr val="accent1"/>
                </a:solidFill>
                <a:effectLst>
                  <a:outerShdw blurRad="38100" dist="38100" dir="2700000" algn="tl">
                    <a:srgbClr val="000000">
                      <a:alpha val="43137"/>
                    </a:srgbClr>
                  </a:outerShdw>
                </a:effectLst>
              </a:rPr>
              <a:t>Eli Grun</a:t>
            </a:r>
            <a:endParaRPr lang="en-US" sz="2800" dirty="0">
              <a:solidFill>
                <a:schemeClr val="tx1">
                  <a:lumMod val="50000"/>
                  <a:lumOff val="50000"/>
                </a:schemeClr>
              </a:solidFill>
            </a:endParaRPr>
          </a:p>
          <a:p>
            <a:r>
              <a:rPr lang="en-US" sz="2800" dirty="0" smtClean="0">
                <a:solidFill>
                  <a:schemeClr val="accent1"/>
                </a:solidFill>
                <a:effectLst>
                  <a:outerShdw blurRad="38100" dist="38100" dir="2700000" algn="tl">
                    <a:srgbClr val="000000">
                      <a:alpha val="43137"/>
                    </a:srgbClr>
                  </a:outerShdw>
                </a:effectLst>
              </a:rPr>
              <a:t>Katrina </a:t>
            </a:r>
            <a:r>
              <a:rPr lang="en-US" sz="2800" dirty="0">
                <a:solidFill>
                  <a:schemeClr val="accent1"/>
                </a:solidFill>
                <a:effectLst>
                  <a:outerShdw blurRad="38100" dist="38100" dir="2700000" algn="tl">
                    <a:srgbClr val="000000">
                      <a:alpha val="43137"/>
                    </a:srgbClr>
                  </a:outerShdw>
                </a:effectLst>
              </a:rPr>
              <a:t>Jennings</a:t>
            </a:r>
            <a:endParaRPr lang="en-US" sz="2800" dirty="0">
              <a:solidFill>
                <a:schemeClr val="tx1">
                  <a:lumMod val="50000"/>
                  <a:lumOff val="50000"/>
                </a:schemeClr>
              </a:solidFill>
            </a:endParaRPr>
          </a:p>
          <a:p>
            <a:r>
              <a:rPr lang="en-US" sz="2800" dirty="0">
                <a:solidFill>
                  <a:schemeClr val="accent1"/>
                </a:solidFill>
                <a:effectLst>
                  <a:outerShdw blurRad="38100" dist="38100" dir="2700000" algn="tl">
                    <a:srgbClr val="000000">
                      <a:alpha val="43137"/>
                    </a:srgbClr>
                  </a:outerShdw>
                </a:effectLst>
              </a:rPr>
              <a:t>Wes Klingaman</a:t>
            </a:r>
            <a:endParaRPr lang="en-US" sz="2800" dirty="0">
              <a:solidFill>
                <a:schemeClr val="tx1">
                  <a:lumMod val="50000"/>
                  <a:lumOff val="50000"/>
                </a:schemeClr>
              </a:solidFill>
            </a:endParaRPr>
          </a:p>
          <a:p>
            <a:r>
              <a:rPr lang="en-US" sz="2800" dirty="0">
                <a:solidFill>
                  <a:schemeClr val="accent1"/>
                </a:solidFill>
                <a:effectLst>
                  <a:outerShdw blurRad="38100" dist="38100" dir="2700000" algn="tl">
                    <a:srgbClr val="000000">
                      <a:alpha val="43137"/>
                    </a:srgbClr>
                  </a:outerShdw>
                </a:effectLst>
              </a:rPr>
              <a:t>Aaron Vesperman</a:t>
            </a:r>
          </a:p>
          <a:p>
            <a:endParaRPr lang="en-US" sz="2800" dirty="0">
              <a:solidFill>
                <a:schemeClr val="accent1"/>
              </a:solidFill>
            </a:endParaRPr>
          </a:p>
          <a:p>
            <a:r>
              <a:rPr lang="en-US" sz="2800" dirty="0">
                <a:solidFill>
                  <a:schemeClr val="accent1"/>
                </a:solidFill>
                <a:effectLst>
                  <a:outerShdw blurRad="38100" dist="38100" dir="2700000" algn="tl">
                    <a:srgbClr val="000000">
                      <a:alpha val="43137"/>
                    </a:srgbClr>
                  </a:outerShdw>
                </a:effectLst>
              </a:rPr>
              <a:t>Mentor: John </a:t>
            </a:r>
            <a:r>
              <a:rPr lang="en-US" sz="2800" dirty="0" err="1" smtClean="0">
                <a:solidFill>
                  <a:schemeClr val="accent1"/>
                </a:solidFill>
                <a:effectLst>
                  <a:outerShdw blurRad="38100" dist="38100" dir="2700000" algn="tl">
                    <a:srgbClr val="000000">
                      <a:alpha val="43137"/>
                    </a:srgbClr>
                  </a:outerShdw>
                </a:effectLst>
              </a:rPr>
              <a:t>Helferich</a:t>
            </a:r>
            <a:endParaRPr lang="en-US" sz="2800" dirty="0">
              <a:solidFill>
                <a:schemeClr val="tx1">
                  <a:lumMod val="50000"/>
                  <a:lumOff val="50000"/>
                </a:schemeClr>
              </a:solidFill>
            </a:endParaRPr>
          </a:p>
        </p:txBody>
      </p:sp>
      <p:sp>
        <p:nvSpPr>
          <p:cNvPr id="5" name="TextBox 4"/>
          <p:cNvSpPr txBox="1"/>
          <p:nvPr/>
        </p:nvSpPr>
        <p:spPr>
          <a:xfrm>
            <a:off x="6207791" y="6563704"/>
            <a:ext cx="2568281" cy="215444"/>
          </a:xfrm>
          <a:prstGeom prst="rect">
            <a:avLst/>
          </a:prstGeom>
          <a:noFill/>
        </p:spPr>
        <p:txBody>
          <a:bodyPr wrap="none" rtlCol="0">
            <a:spAutoFit/>
          </a:bodyPr>
          <a:lstStyle/>
          <a:p>
            <a:pPr defTabSz="457200"/>
            <a:r>
              <a:rPr lang="en-US" sz="800" i="1" dirty="0" smtClean="0">
                <a:solidFill>
                  <a:srgbClr val="595959"/>
                </a:solidFill>
                <a:latin typeface="Arial Black"/>
                <a:cs typeface="Arial Black"/>
              </a:rPr>
              <a:t>Leadership, Innovation, Systems Thinking</a:t>
            </a:r>
            <a:endParaRPr lang="en-US" sz="800" i="1" dirty="0">
              <a:solidFill>
                <a:srgbClr val="595959"/>
              </a:solidFill>
              <a:latin typeface="Arial Black"/>
              <a:cs typeface="Arial Black"/>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04"/>
          <a:stretch/>
        </p:blipFill>
        <p:spPr bwMode="auto">
          <a:xfrm>
            <a:off x="1953503" y="1681228"/>
            <a:ext cx="1122493"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368" y="696663"/>
            <a:ext cx="1152525"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1" b="4967"/>
          <a:stretch/>
        </p:blipFill>
        <p:spPr bwMode="auto">
          <a:xfrm>
            <a:off x="660367" y="2587476"/>
            <a:ext cx="1152525" cy="1692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t="2228"/>
          <a:stretch/>
        </p:blipFill>
        <p:spPr bwMode="auto">
          <a:xfrm>
            <a:off x="1953503" y="3632270"/>
            <a:ext cx="1162050" cy="173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6311" r="10621"/>
          <a:stretch/>
        </p:blipFill>
        <p:spPr bwMode="auto">
          <a:xfrm>
            <a:off x="686011" y="4399844"/>
            <a:ext cx="1194099" cy="1634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2461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Level 3 Decomposition</a:t>
            </a:r>
            <a:endParaRPr lang="en-US"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990" y="1146582"/>
            <a:ext cx="6150256" cy="47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2"/>
          <p:cNvSpPr txBox="1"/>
          <p:nvPr/>
        </p:nvSpPr>
        <p:spPr>
          <a:xfrm>
            <a:off x="2913089" y="6055133"/>
            <a:ext cx="4880375" cy="369332"/>
          </a:xfrm>
          <a:prstGeom prst="rect">
            <a:avLst/>
          </a:prstGeom>
          <a:noFill/>
        </p:spPr>
        <p:txBody>
          <a:bodyPr wrap="none" rtlCol="0">
            <a:spAutoFit/>
          </a:bodyPr>
          <a:lstStyle/>
          <a:p>
            <a:r>
              <a:rPr lang="en-US" dirty="0" smtClean="0"/>
              <a:t>Primary Value: Hungry Child -&gt; Satisfied Child</a:t>
            </a:r>
            <a:endParaRPr lang="en-US" dirty="0"/>
          </a:p>
        </p:txBody>
      </p:sp>
      <p:sp>
        <p:nvSpPr>
          <p:cNvPr id="8" name="Rectangle 7"/>
          <p:cNvSpPr/>
          <p:nvPr/>
        </p:nvSpPr>
        <p:spPr>
          <a:xfrm>
            <a:off x="8371831" y="6424465"/>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PM 5</a:t>
            </a:r>
            <a:endParaRPr lang="en-US" sz="1400" dirty="0">
              <a:solidFill>
                <a:schemeClr val="tx1"/>
              </a:solidFill>
            </a:endParaRPr>
          </a:p>
        </p:txBody>
      </p:sp>
      <p:sp>
        <p:nvSpPr>
          <p:cNvPr id="6" name="Rectangle 5"/>
          <p:cNvSpPr/>
          <p:nvPr/>
        </p:nvSpPr>
        <p:spPr>
          <a:xfrm>
            <a:off x="8380838" y="6055133"/>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SA 6</a:t>
            </a:r>
            <a:endParaRPr lang="en-US" sz="1400" dirty="0">
              <a:solidFill>
                <a:schemeClr val="tx1"/>
              </a:solidFill>
            </a:endParaRPr>
          </a:p>
        </p:txBody>
      </p:sp>
      <p:sp>
        <p:nvSpPr>
          <p:cNvPr id="2" name="Rectangle 1"/>
          <p:cNvSpPr/>
          <p:nvPr/>
        </p:nvSpPr>
        <p:spPr>
          <a:xfrm>
            <a:off x="0" y="5814777"/>
            <a:ext cx="9143999" cy="246221"/>
          </a:xfrm>
          <a:prstGeom prst="rect">
            <a:avLst/>
          </a:prstGeom>
        </p:spPr>
        <p:txBody>
          <a:bodyPr wrap="square">
            <a:spAutoFit/>
          </a:bodyPr>
          <a:lstStyle/>
          <a:p>
            <a:pPr algn="ctr"/>
            <a:r>
              <a:rPr lang="en-US" sz="1000" dirty="0">
                <a:hlinkClick r:id="rId4"/>
              </a:rPr>
              <a:t>https://</a:t>
            </a:r>
            <a:r>
              <a:rPr lang="en-US" sz="1000" dirty="0" smtClean="0">
                <a:hlinkClick r:id="rId4"/>
              </a:rPr>
              <a:t>github.com/apple-o-matic/proto1/blob/master/system_architecture/Apple-o-matic_Architecture_v6-L3%20Feeding%20Decomposition.vsd</a:t>
            </a:r>
            <a:r>
              <a:rPr lang="en-US" sz="1000" dirty="0" smtClean="0"/>
              <a:t> </a:t>
            </a:r>
            <a:endParaRPr lang="en-US" sz="1000" dirty="0"/>
          </a:p>
        </p:txBody>
      </p:sp>
    </p:spTree>
    <p:extLst>
      <p:ext uri="{BB962C8B-B14F-4D97-AF65-F5344CB8AC3E}">
        <p14:creationId xmlns:p14="http://schemas.microsoft.com/office/powerpoint/2010/main" val="1352697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Arial"/>
              </a:rPr>
              <a:t>System Architecture</a:t>
            </a:r>
            <a:endParaRPr lang="en-US" dirty="0"/>
          </a:p>
        </p:txBody>
      </p:sp>
      <p:pic>
        <p:nvPicPr>
          <p:cNvPr id="5" name="Picture 4"/>
          <p:cNvPicPr>
            <a:picLocks noChangeAspect="1"/>
          </p:cNvPicPr>
          <p:nvPr/>
        </p:nvPicPr>
        <p:blipFill>
          <a:blip r:embed="rId3"/>
          <a:stretch>
            <a:fillRect/>
          </a:stretch>
        </p:blipFill>
        <p:spPr>
          <a:xfrm>
            <a:off x="280035" y="1680878"/>
            <a:ext cx="8863965" cy="3977640"/>
          </a:xfrm>
          <a:prstGeom prst="rect">
            <a:avLst/>
          </a:prstGeom>
        </p:spPr>
      </p:pic>
      <p:sp>
        <p:nvSpPr>
          <p:cNvPr id="8" name="Rectangle 7"/>
          <p:cNvSpPr/>
          <p:nvPr/>
        </p:nvSpPr>
        <p:spPr>
          <a:xfrm>
            <a:off x="8138160" y="6495474"/>
            <a:ext cx="899370"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smtClean="0">
                <a:solidFill>
                  <a:schemeClr val="tx1"/>
                </a:solidFill>
              </a:rPr>
              <a:t>SA 1, 4</a:t>
            </a:r>
            <a:endParaRPr lang="en-US" dirty="0">
              <a:solidFill>
                <a:schemeClr val="tx1"/>
              </a:solidFill>
            </a:endParaRPr>
          </a:p>
        </p:txBody>
      </p:sp>
    </p:spTree>
    <p:extLst>
      <p:ext uri="{BB962C8B-B14F-4D97-AF65-F5344CB8AC3E}">
        <p14:creationId xmlns:p14="http://schemas.microsoft.com/office/powerpoint/2010/main" val="648396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5974"/>
          </a:xfrm>
        </p:spPr>
        <p:txBody>
          <a:bodyPr/>
          <a:lstStyle/>
          <a:p>
            <a:r>
              <a:rPr lang="en-US"/>
              <a:t>Operating </a:t>
            </a:r>
            <a:r>
              <a:rPr lang="en-US" smtClean="0"/>
              <a:t>Process</a:t>
            </a:r>
            <a:endParaRPr lang="en-US" dirty="0"/>
          </a:p>
        </p:txBody>
      </p:sp>
      <p:sp>
        <p:nvSpPr>
          <p:cNvPr id="9" name="Rectangle 8"/>
          <p:cNvSpPr/>
          <p:nvPr/>
        </p:nvSpPr>
        <p:spPr>
          <a:xfrm>
            <a:off x="8440724" y="6055557"/>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SE 1, 2</a:t>
            </a:r>
            <a:endParaRPr lang="en-US" sz="1400" dirty="0">
              <a:solidFill>
                <a:schemeClr val="tx1"/>
              </a:solidFill>
            </a:endParaRPr>
          </a:p>
        </p:txBody>
      </p:sp>
      <p:sp>
        <p:nvSpPr>
          <p:cNvPr id="10" name="Rectangle 9"/>
          <p:cNvSpPr/>
          <p:nvPr/>
        </p:nvSpPr>
        <p:spPr>
          <a:xfrm>
            <a:off x="8440724" y="6445701"/>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PM 4</a:t>
            </a:r>
            <a:endParaRPr lang="en-US" sz="1400" dirty="0">
              <a:solidFill>
                <a:schemeClr val="tx1"/>
              </a:solidFill>
            </a:endParaRPr>
          </a:p>
        </p:txBody>
      </p:sp>
      <p:sp>
        <p:nvSpPr>
          <p:cNvPr id="6" name="TextBox 5"/>
          <p:cNvSpPr txBox="1"/>
          <p:nvPr/>
        </p:nvSpPr>
        <p:spPr>
          <a:xfrm>
            <a:off x="0" y="5896394"/>
            <a:ext cx="9144000" cy="276999"/>
          </a:xfrm>
          <a:prstGeom prst="rect">
            <a:avLst/>
          </a:prstGeom>
          <a:noFill/>
        </p:spPr>
        <p:txBody>
          <a:bodyPr wrap="square" lIns="9144" rIns="9144" rtlCol="0">
            <a:spAutoFit/>
          </a:bodyPr>
          <a:lstStyle/>
          <a:p>
            <a:pPr algn="ctr"/>
            <a:r>
              <a:rPr lang="en-US" sz="1200" dirty="0">
                <a:hlinkClick r:id="rId3"/>
              </a:rPr>
              <a:t>https://github.com/apple-o-matic/proto1/blob/master/system_engineering/Control%20Structures.vsd</a:t>
            </a:r>
            <a:r>
              <a:rPr lang="en-US" sz="1200" dirty="0"/>
              <a:t> </a:t>
            </a:r>
            <a:endParaRPr lang="en-US" sz="800" dirty="0"/>
          </a:p>
        </p:txBody>
      </p:sp>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2611" y="936568"/>
            <a:ext cx="4506055" cy="4959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8725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 of Operations</a:t>
            </a:r>
            <a:endParaRPr lang="en-US" dirty="0"/>
          </a:p>
        </p:txBody>
      </p:sp>
      <p:grpSp>
        <p:nvGrpSpPr>
          <p:cNvPr id="44" name="Group 41"/>
          <p:cNvGrpSpPr/>
          <p:nvPr/>
        </p:nvGrpSpPr>
        <p:grpSpPr>
          <a:xfrm>
            <a:off x="2345042" y="1155659"/>
            <a:ext cx="6550812" cy="5646836"/>
            <a:chOff x="0" y="457198"/>
            <a:chExt cx="7777770" cy="6813329"/>
          </a:xfrm>
        </p:grpSpPr>
        <p:pic>
          <p:nvPicPr>
            <p:cNvPr id="7" name="Picture 13" descr="C:\Users\av01188\AppData\Local\Microsoft\Windows\Temporary Internet Files\Content.IE5\YDU3HVY0\red-apple-clipart[1].jpg"/>
            <p:cNvPicPr>
              <a:picLocks noChangeAspect="1" noChangeArrowheads="1"/>
            </p:cNvPicPr>
            <p:nvPr/>
          </p:nvPicPr>
          <p:blipFill rotWithShape="1">
            <a:blip r:embed="rId3">
              <a:extLst>
                <a:ext uri="{28A0092B-C50C-407E-A947-70E740481C1C}">
                  <a14:useLocalDpi xmlns:a14="http://schemas.microsoft.com/office/drawing/2010/main" val="0"/>
                </a:ext>
              </a:extLst>
            </a:blip>
            <a:srcRect l="18319" t="6667" r="12963" b="8991"/>
            <a:stretch/>
          </p:blipFill>
          <p:spPr bwMode="auto">
            <a:xfrm>
              <a:off x="1116995" y="457198"/>
              <a:ext cx="6660775" cy="642513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bwMode="auto">
            <a:xfrm>
              <a:off x="2187965" y="6737127"/>
              <a:ext cx="510920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ctr" anchorCtr="0" compatLnSpc="1">
              <a:prstTxWarp prst="textNoShape">
                <a:avLst/>
              </a:prstTxWarp>
              <a:normAutofit/>
            </a:bodyPr>
            <a:lstStyle>
              <a:lvl1pPr marL="342900" indent="-342900" algn="ctr" defTabSz="-13873163" rtl="0" eaLnBrk="1" fontAlgn="base" hangingPunct="1">
                <a:spcBef>
                  <a:spcPct val="0"/>
                </a:spcBef>
                <a:spcAft>
                  <a:spcPct val="0"/>
                </a:spcAft>
                <a:defRPr sz="4400">
                  <a:solidFill>
                    <a:srgbClr val="A50021"/>
                  </a:solidFill>
                  <a:effectLst>
                    <a:outerShdw blurRad="50800" dist="38100" dir="2700000" algn="tl" rotWithShape="0">
                      <a:srgbClr val="000000">
                        <a:alpha val="43000"/>
                      </a:srgbClr>
                    </a:outerShdw>
                  </a:effectLst>
                  <a:latin typeface="+mj-lt"/>
                  <a:ea typeface="ＭＳ Ｐゴシック" pitchFamily="-107" charset="-128"/>
                  <a:cs typeface="ＭＳ Ｐゴシック" pitchFamily="-107" charset="-128"/>
                </a:defRPr>
              </a:lvl1pPr>
              <a:lvl2pPr marL="342900" indent="-342900" algn="ctr" defTabSz="-13873163" rtl="0" eaLnBrk="1" fontAlgn="base" hangingPunct="1">
                <a:spcBef>
                  <a:spcPct val="0"/>
                </a:spcBef>
                <a:spcAft>
                  <a:spcPct val="0"/>
                </a:spcAft>
                <a:defRPr sz="4400">
                  <a:solidFill>
                    <a:srgbClr val="A50021"/>
                  </a:solidFill>
                  <a:latin typeface="Arial" charset="0"/>
                  <a:ea typeface="ＭＳ Ｐゴシック" pitchFamily="-107" charset="-128"/>
                  <a:cs typeface="ＭＳ Ｐゴシック" pitchFamily="-107" charset="-128"/>
                </a:defRPr>
              </a:lvl2pPr>
              <a:lvl3pPr marL="342900" indent="-342900" algn="ctr" defTabSz="-13873163" rtl="0" eaLnBrk="1" fontAlgn="base" hangingPunct="1">
                <a:spcBef>
                  <a:spcPct val="0"/>
                </a:spcBef>
                <a:spcAft>
                  <a:spcPct val="0"/>
                </a:spcAft>
                <a:defRPr sz="4400">
                  <a:solidFill>
                    <a:srgbClr val="A50021"/>
                  </a:solidFill>
                  <a:latin typeface="Arial" charset="0"/>
                  <a:ea typeface="ＭＳ Ｐゴシック" pitchFamily="-107" charset="-128"/>
                  <a:cs typeface="ＭＳ Ｐゴシック" pitchFamily="-107" charset="-128"/>
                </a:defRPr>
              </a:lvl3pPr>
              <a:lvl4pPr marL="342900" indent="-342900" algn="ctr" defTabSz="-13873163" rtl="0" eaLnBrk="1" fontAlgn="base" hangingPunct="1">
                <a:spcBef>
                  <a:spcPct val="0"/>
                </a:spcBef>
                <a:spcAft>
                  <a:spcPct val="0"/>
                </a:spcAft>
                <a:defRPr sz="4400">
                  <a:solidFill>
                    <a:srgbClr val="A50021"/>
                  </a:solidFill>
                  <a:latin typeface="Arial" charset="0"/>
                  <a:ea typeface="ＭＳ Ｐゴシック" pitchFamily="-107" charset="-128"/>
                  <a:cs typeface="ＭＳ Ｐゴシック" pitchFamily="-107" charset="-128"/>
                </a:defRPr>
              </a:lvl4pPr>
              <a:lvl5pPr marL="342900" indent="-342900" algn="ctr" defTabSz="-13873163" rtl="0" eaLnBrk="1" fontAlgn="base" hangingPunct="1">
                <a:spcBef>
                  <a:spcPct val="0"/>
                </a:spcBef>
                <a:spcAft>
                  <a:spcPct val="0"/>
                </a:spcAft>
                <a:defRPr sz="4400">
                  <a:solidFill>
                    <a:srgbClr val="A50021"/>
                  </a:solidFill>
                  <a:latin typeface="Arial" charset="0"/>
                  <a:ea typeface="ＭＳ Ｐゴシック" pitchFamily="-107" charset="-128"/>
                  <a:cs typeface="ＭＳ Ｐゴシック" pitchFamily="-107" charset="-128"/>
                </a:defRPr>
              </a:lvl5pPr>
              <a:lvl6pPr marL="800100" indent="-342900" algn="ctr" defTabSz="-13873163" rtl="0" eaLnBrk="1" fontAlgn="base" hangingPunct="1">
                <a:spcBef>
                  <a:spcPct val="0"/>
                </a:spcBef>
                <a:spcAft>
                  <a:spcPct val="0"/>
                </a:spcAft>
                <a:defRPr sz="4400">
                  <a:solidFill>
                    <a:schemeClr val="tx2"/>
                  </a:solidFill>
                  <a:latin typeface="Arial" charset="0"/>
                </a:defRPr>
              </a:lvl6pPr>
              <a:lvl7pPr marL="1257300" indent="-342900" algn="ctr" defTabSz="-13873163" rtl="0" eaLnBrk="1" fontAlgn="base" hangingPunct="1">
                <a:spcBef>
                  <a:spcPct val="0"/>
                </a:spcBef>
                <a:spcAft>
                  <a:spcPct val="0"/>
                </a:spcAft>
                <a:defRPr sz="4400">
                  <a:solidFill>
                    <a:schemeClr val="tx2"/>
                  </a:solidFill>
                  <a:latin typeface="Arial" charset="0"/>
                </a:defRPr>
              </a:lvl7pPr>
              <a:lvl8pPr marL="1714500" indent="-342900" algn="ctr" defTabSz="-13873163" rtl="0" eaLnBrk="1" fontAlgn="base" hangingPunct="1">
                <a:spcBef>
                  <a:spcPct val="0"/>
                </a:spcBef>
                <a:spcAft>
                  <a:spcPct val="0"/>
                </a:spcAft>
                <a:defRPr sz="4400">
                  <a:solidFill>
                    <a:schemeClr val="tx2"/>
                  </a:solidFill>
                  <a:latin typeface="Arial" charset="0"/>
                </a:defRPr>
              </a:lvl8pPr>
              <a:lvl9pPr marL="2171700" indent="-342900" algn="ctr" defTabSz="-13873163" rtl="0" eaLnBrk="1" fontAlgn="base" hangingPunct="1">
                <a:spcBef>
                  <a:spcPct val="0"/>
                </a:spcBef>
                <a:spcAft>
                  <a:spcPct val="0"/>
                </a:spcAft>
                <a:defRPr sz="4400">
                  <a:solidFill>
                    <a:schemeClr val="tx2"/>
                  </a:solidFill>
                  <a:latin typeface="Arial" charset="0"/>
                </a:defRPr>
              </a:lvl9pPr>
            </a:lstStyle>
            <a:p>
              <a:r>
                <a:rPr lang="en-US" sz="2000" kern="0" dirty="0" smtClean="0"/>
                <a:t>Feeding Children</a:t>
              </a:r>
              <a:endParaRPr lang="en-US" sz="2000" kern="0" dirty="0"/>
            </a:p>
          </p:txBody>
        </p:sp>
        <p:pic>
          <p:nvPicPr>
            <p:cNvPr id="9" name="Picture 5" descr="C:\Users\av01188\AppData\Local\Microsoft\Windows\Temporary Internet Files\Content.IE5\Z3V5U3FZ\business-people-group[1].jpg"/>
            <p:cNvPicPr>
              <a:picLocks noChangeAspect="1" noChangeArrowheads="1"/>
            </p:cNvPicPr>
            <p:nvPr/>
          </p:nvPicPr>
          <p:blipFill>
            <a:blip r:embed="rId4" cstate="print">
              <a:clrChange>
                <a:clrFrom>
                  <a:srgbClr val="ED1B24"/>
                </a:clrFrom>
                <a:clrTo>
                  <a:srgbClr val="ED1B24">
                    <a:alpha val="0"/>
                  </a:srgbClr>
                </a:clrTo>
              </a:clrChange>
              <a:extLst>
                <a:ext uri="{28A0092B-C50C-407E-A947-70E740481C1C}">
                  <a14:useLocalDpi xmlns:a14="http://schemas.microsoft.com/office/drawing/2010/main" val="0"/>
                </a:ext>
              </a:extLst>
            </a:blip>
            <a:srcRect/>
            <a:stretch>
              <a:fillRect/>
            </a:stretch>
          </p:blipFill>
          <p:spPr bwMode="auto">
            <a:xfrm flipH="1">
              <a:off x="4003252" y="5760118"/>
              <a:ext cx="1025948" cy="8811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av01188\AppData\Local\Microsoft\Windows\Temporary Internet Files\Content.IE5\G32RXD96\girl-eating-apple[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31" b="14416"/>
            <a:stretch/>
          </p:blipFill>
          <p:spPr bwMode="auto">
            <a:xfrm>
              <a:off x="6553200" y="3583917"/>
              <a:ext cx="935441" cy="106428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C:\Users\av01188\AppData\Local\Microsoft\Windows\Temporary Internet Files\Content.IE5\J2FS2NUT\apples[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2379" y="3742846"/>
              <a:ext cx="1282921" cy="8032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C:\Users\av01188\AppData\Local\Microsoft\Windows\Temporary Internet Files\Content.IE5\HR5W9QT2\2400077299_8267502940_z[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47960" y="2194266"/>
              <a:ext cx="1024240" cy="6834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sers\av01188\AppData\Local\Microsoft\Windows\Temporary Internet Files\Content.IE5\YDU3HVY0\plan_i_600[1].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19943"/>
            <a:stretch/>
          </p:blipFill>
          <p:spPr bwMode="auto">
            <a:xfrm>
              <a:off x="4052777" y="3545612"/>
              <a:ext cx="1052623" cy="12907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C:\Users\av01188\AppData\Local\Microsoft\Windows\Temporary Internet Files\Content.IE5\X4MEH73K\4972887015_4794339a46_z[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65777" y="2138216"/>
              <a:ext cx="968023" cy="72601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7" descr="C:\Users\av01188\AppData\Local\Microsoft\Windows\Temporary Internet Files\Content.IE5\G32RXD96\Thank-you-pinned-note[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46028" y="5257800"/>
              <a:ext cx="988172" cy="94230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rot="19276445">
              <a:off x="4605217" y="1247689"/>
              <a:ext cx="1241742" cy="940975"/>
            </a:xfrm>
            <a:prstGeom prst="rect">
              <a:avLst/>
            </a:prstGeom>
            <a:noFill/>
          </p:spPr>
          <p:txBody>
            <a:bodyPr wrap="none" lIns="91440" tIns="45720" rIns="91440" bIns="45720">
              <a:prstTxWarp prst="textButton">
                <a:avLst>
                  <a:gd name="adj" fmla="val 10043994"/>
                </a:avLst>
              </a:prstTxWarp>
              <a:spAutoFit/>
            </a:bodyPr>
            <a:lstStyle/>
            <a:p>
              <a:pPr algn="ctr" defTabSz="914400"/>
              <a:r>
                <a:rPr lang="en-US" sz="5400" b="1" dirty="0" smtClean="0">
                  <a:ln w="19050">
                    <a:solidFill>
                      <a:srgbClr val="1F497D">
                        <a:tint val="1000"/>
                      </a:srgbClr>
                    </a:solidFill>
                    <a:prstDash val="solid"/>
                  </a:ln>
                  <a:solidFill>
                    <a:srgbClr val="9BBB59"/>
                  </a:solidFill>
                  <a:effectLst>
                    <a:outerShdw blurRad="50000" dist="50800" dir="7500000" algn="tl">
                      <a:srgbClr val="000000">
                        <a:shade val="5000"/>
                        <a:alpha val="35000"/>
                      </a:srgbClr>
                    </a:outerShdw>
                  </a:effectLst>
                </a:rPr>
                <a:t>Social </a:t>
              </a:r>
            </a:p>
            <a:p>
              <a:pPr algn="ctr" defTabSz="914400"/>
              <a:r>
                <a:rPr lang="en-US" sz="5400" b="1" dirty="0" smtClean="0">
                  <a:ln w="19050">
                    <a:solidFill>
                      <a:srgbClr val="1F497D">
                        <a:tint val="1000"/>
                      </a:srgbClr>
                    </a:solidFill>
                    <a:prstDash val="solid"/>
                  </a:ln>
                  <a:solidFill>
                    <a:srgbClr val="9BBB59"/>
                  </a:solidFill>
                  <a:effectLst>
                    <a:outerShdw blurRad="50000" dist="50800" dir="7500000" algn="tl">
                      <a:srgbClr val="000000">
                        <a:shade val="5000"/>
                        <a:alpha val="35000"/>
                      </a:srgbClr>
                    </a:outerShdw>
                  </a:effectLst>
                </a:rPr>
                <a:t>Franchise</a:t>
              </a:r>
              <a:endParaRPr lang="en-US" sz="5400" b="1" dirty="0">
                <a:ln w="19050">
                  <a:solidFill>
                    <a:srgbClr val="1F497D">
                      <a:tint val="1000"/>
                    </a:srgbClr>
                  </a:solidFill>
                  <a:prstDash val="solid"/>
                </a:ln>
                <a:solidFill>
                  <a:srgbClr val="9BBB59"/>
                </a:solidFill>
                <a:effectLst>
                  <a:outerShdw blurRad="50000" dist="50800" dir="7500000" algn="tl">
                    <a:srgbClr val="000000">
                      <a:shade val="5000"/>
                      <a:alpha val="35000"/>
                    </a:srgbClr>
                  </a:outerShdw>
                </a:effectLst>
              </a:endParaRPr>
            </a:p>
          </p:txBody>
        </p:sp>
        <p:sp>
          <p:nvSpPr>
            <p:cNvPr id="18" name="Down Arrow 17"/>
            <p:cNvSpPr/>
            <p:nvPr/>
          </p:nvSpPr>
          <p:spPr>
            <a:xfrm>
              <a:off x="4171600" y="2826241"/>
              <a:ext cx="705200" cy="68413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19" name="Down Arrow 18"/>
            <p:cNvSpPr/>
            <p:nvPr/>
          </p:nvSpPr>
          <p:spPr>
            <a:xfrm>
              <a:off x="4171600" y="4873602"/>
              <a:ext cx="705200" cy="88651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20" name="TextBox 19"/>
            <p:cNvSpPr txBox="1"/>
            <p:nvPr/>
          </p:nvSpPr>
          <p:spPr>
            <a:xfrm>
              <a:off x="4373357" y="5310697"/>
              <a:ext cx="301686" cy="369332"/>
            </a:xfrm>
            <a:prstGeom prst="rect">
              <a:avLst/>
            </a:prstGeom>
            <a:noFill/>
          </p:spPr>
          <p:txBody>
            <a:bodyPr wrap="none" rtlCol="0">
              <a:spAutoFit/>
            </a:bodyPr>
            <a:lstStyle/>
            <a:p>
              <a:pPr defTabSz="914400"/>
              <a:r>
                <a:rPr lang="en-US" dirty="0" smtClean="0">
                  <a:solidFill>
                    <a:prstClr val="white"/>
                  </a:solidFill>
                </a:rPr>
                <a:t>2</a:t>
              </a:r>
              <a:endParaRPr lang="en-US" dirty="0">
                <a:solidFill>
                  <a:prstClr val="white"/>
                </a:solidFill>
              </a:endParaRPr>
            </a:p>
          </p:txBody>
        </p:sp>
        <p:sp>
          <p:nvSpPr>
            <p:cNvPr id="21" name="Down Arrow 20"/>
            <p:cNvSpPr/>
            <p:nvPr/>
          </p:nvSpPr>
          <p:spPr>
            <a:xfrm rot="12900788">
              <a:off x="2233158" y="2803833"/>
              <a:ext cx="705200" cy="88651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endParaRPr lang="en-US" dirty="0">
                <a:solidFill>
                  <a:prstClr val="white"/>
                </a:solidFill>
              </a:endParaRPr>
            </a:p>
          </p:txBody>
        </p:sp>
        <p:sp>
          <p:nvSpPr>
            <p:cNvPr id="22" name="TextBox 21"/>
            <p:cNvSpPr txBox="1"/>
            <p:nvPr/>
          </p:nvSpPr>
          <p:spPr>
            <a:xfrm>
              <a:off x="2536941" y="2918912"/>
              <a:ext cx="301685" cy="369332"/>
            </a:xfrm>
            <a:prstGeom prst="rect">
              <a:avLst/>
            </a:prstGeom>
            <a:noFill/>
          </p:spPr>
          <p:txBody>
            <a:bodyPr wrap="none" rtlCol="0">
              <a:spAutoFit/>
            </a:bodyPr>
            <a:lstStyle/>
            <a:p>
              <a:pPr defTabSz="914400"/>
              <a:r>
                <a:rPr lang="en-US" dirty="0" smtClean="0">
                  <a:solidFill>
                    <a:prstClr val="white"/>
                  </a:solidFill>
                </a:rPr>
                <a:t>4</a:t>
              </a:r>
              <a:endParaRPr lang="en-US" dirty="0">
                <a:solidFill>
                  <a:prstClr val="white"/>
                </a:solidFill>
              </a:endParaRPr>
            </a:p>
          </p:txBody>
        </p:sp>
        <p:sp>
          <p:nvSpPr>
            <p:cNvPr id="23" name="Down Arrow 22"/>
            <p:cNvSpPr/>
            <p:nvPr/>
          </p:nvSpPr>
          <p:spPr>
            <a:xfrm rot="16200000">
              <a:off x="4084252" y="1770589"/>
              <a:ext cx="705200" cy="140610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endParaRPr lang="en-US" dirty="0">
                <a:solidFill>
                  <a:prstClr val="white"/>
                </a:solidFill>
              </a:endParaRPr>
            </a:p>
          </p:txBody>
        </p:sp>
        <p:sp>
          <p:nvSpPr>
            <p:cNvPr id="24" name="TextBox 23"/>
            <p:cNvSpPr txBox="1"/>
            <p:nvPr/>
          </p:nvSpPr>
          <p:spPr>
            <a:xfrm>
              <a:off x="4707296" y="2265970"/>
              <a:ext cx="301685" cy="369332"/>
            </a:xfrm>
            <a:prstGeom prst="rect">
              <a:avLst/>
            </a:prstGeom>
            <a:noFill/>
          </p:spPr>
          <p:txBody>
            <a:bodyPr wrap="none" rtlCol="0">
              <a:spAutoFit/>
            </a:bodyPr>
            <a:lstStyle/>
            <a:p>
              <a:pPr defTabSz="914400"/>
              <a:r>
                <a:rPr lang="en-US" dirty="0" smtClean="0">
                  <a:solidFill>
                    <a:prstClr val="white"/>
                  </a:solidFill>
                </a:rPr>
                <a:t>5</a:t>
              </a:r>
              <a:endParaRPr lang="en-US" dirty="0">
                <a:solidFill>
                  <a:prstClr val="white"/>
                </a:solidFill>
              </a:endParaRPr>
            </a:p>
          </p:txBody>
        </p:sp>
        <p:sp>
          <p:nvSpPr>
            <p:cNvPr id="25" name="TextBox 24"/>
            <p:cNvSpPr txBox="1"/>
            <p:nvPr/>
          </p:nvSpPr>
          <p:spPr>
            <a:xfrm>
              <a:off x="4373357" y="3045768"/>
              <a:ext cx="301686" cy="369332"/>
            </a:xfrm>
            <a:prstGeom prst="rect">
              <a:avLst/>
            </a:prstGeom>
            <a:noFill/>
          </p:spPr>
          <p:txBody>
            <a:bodyPr wrap="none" rtlCol="0">
              <a:spAutoFit/>
            </a:bodyPr>
            <a:lstStyle/>
            <a:p>
              <a:pPr defTabSz="914400"/>
              <a:r>
                <a:rPr lang="en-US" dirty="0" smtClean="0">
                  <a:solidFill>
                    <a:prstClr val="white"/>
                  </a:solidFill>
                </a:rPr>
                <a:t>1</a:t>
              </a:r>
              <a:endParaRPr lang="en-US" dirty="0">
                <a:solidFill>
                  <a:prstClr val="white"/>
                </a:solidFill>
              </a:endParaRPr>
            </a:p>
          </p:txBody>
        </p:sp>
        <p:sp>
          <p:nvSpPr>
            <p:cNvPr id="26" name="Down Arrow 25"/>
            <p:cNvSpPr/>
            <p:nvPr/>
          </p:nvSpPr>
          <p:spPr>
            <a:xfrm rot="19202123">
              <a:off x="6158848" y="2717129"/>
              <a:ext cx="705200" cy="88651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endParaRPr lang="en-US" dirty="0">
                <a:solidFill>
                  <a:prstClr val="white"/>
                </a:solidFill>
              </a:endParaRPr>
            </a:p>
          </p:txBody>
        </p:sp>
        <p:sp>
          <p:nvSpPr>
            <p:cNvPr id="27" name="TextBox 26"/>
            <p:cNvSpPr txBox="1"/>
            <p:nvPr/>
          </p:nvSpPr>
          <p:spPr>
            <a:xfrm>
              <a:off x="6440114" y="3086703"/>
              <a:ext cx="301685" cy="369332"/>
            </a:xfrm>
            <a:prstGeom prst="rect">
              <a:avLst/>
            </a:prstGeom>
            <a:noFill/>
          </p:spPr>
          <p:txBody>
            <a:bodyPr wrap="none" rtlCol="0">
              <a:spAutoFit/>
            </a:bodyPr>
            <a:lstStyle/>
            <a:p>
              <a:pPr defTabSz="914400"/>
              <a:r>
                <a:rPr lang="en-US" dirty="0" smtClean="0">
                  <a:solidFill>
                    <a:prstClr val="white"/>
                  </a:solidFill>
                </a:rPr>
                <a:t>6</a:t>
              </a:r>
              <a:endParaRPr lang="en-US" dirty="0">
                <a:solidFill>
                  <a:prstClr val="white"/>
                </a:solidFill>
              </a:endParaRPr>
            </a:p>
          </p:txBody>
        </p:sp>
        <p:sp>
          <p:nvSpPr>
            <p:cNvPr id="28" name="Down Arrow 27"/>
            <p:cNvSpPr/>
            <p:nvPr/>
          </p:nvSpPr>
          <p:spPr>
            <a:xfrm rot="1536682">
              <a:off x="6630650" y="4718760"/>
              <a:ext cx="705200" cy="88651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endParaRPr lang="en-US" dirty="0">
                <a:solidFill>
                  <a:prstClr val="white"/>
                </a:solidFill>
              </a:endParaRPr>
            </a:p>
          </p:txBody>
        </p:sp>
        <p:sp>
          <p:nvSpPr>
            <p:cNvPr id="29" name="TextBox 28"/>
            <p:cNvSpPr txBox="1"/>
            <p:nvPr/>
          </p:nvSpPr>
          <p:spPr>
            <a:xfrm>
              <a:off x="6760172" y="5089373"/>
              <a:ext cx="301685" cy="369332"/>
            </a:xfrm>
            <a:prstGeom prst="rect">
              <a:avLst/>
            </a:prstGeom>
            <a:noFill/>
          </p:spPr>
          <p:txBody>
            <a:bodyPr wrap="none" rtlCol="0">
              <a:spAutoFit/>
            </a:bodyPr>
            <a:lstStyle/>
            <a:p>
              <a:pPr defTabSz="914400"/>
              <a:r>
                <a:rPr lang="en-US" dirty="0">
                  <a:solidFill>
                    <a:prstClr val="white"/>
                  </a:solidFill>
                </a:rPr>
                <a:t>7</a:t>
              </a:r>
            </a:p>
          </p:txBody>
        </p:sp>
        <p:sp>
          <p:nvSpPr>
            <p:cNvPr id="30" name="Down Arrow 29"/>
            <p:cNvSpPr/>
            <p:nvPr/>
          </p:nvSpPr>
          <p:spPr>
            <a:xfrm rot="4574259">
              <a:off x="5179810" y="5795869"/>
              <a:ext cx="705200" cy="88651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endParaRPr lang="en-US" dirty="0">
                <a:solidFill>
                  <a:prstClr val="white"/>
                </a:solidFill>
              </a:endParaRPr>
            </a:p>
          </p:txBody>
        </p:sp>
        <p:sp>
          <p:nvSpPr>
            <p:cNvPr id="31" name="TextBox 30"/>
            <p:cNvSpPr txBox="1"/>
            <p:nvPr/>
          </p:nvSpPr>
          <p:spPr>
            <a:xfrm>
              <a:off x="5171653" y="6131556"/>
              <a:ext cx="301686" cy="369332"/>
            </a:xfrm>
            <a:prstGeom prst="rect">
              <a:avLst/>
            </a:prstGeom>
            <a:noFill/>
          </p:spPr>
          <p:txBody>
            <a:bodyPr wrap="none" rtlCol="0">
              <a:spAutoFit/>
            </a:bodyPr>
            <a:lstStyle/>
            <a:p>
              <a:pPr defTabSz="914400"/>
              <a:r>
                <a:rPr lang="en-US" dirty="0" smtClean="0">
                  <a:solidFill>
                    <a:prstClr val="white"/>
                  </a:solidFill>
                </a:rPr>
                <a:t>8</a:t>
              </a:r>
              <a:endParaRPr lang="en-US" dirty="0">
                <a:solidFill>
                  <a:prstClr val="white"/>
                </a:solidFill>
              </a:endParaRPr>
            </a:p>
          </p:txBody>
        </p:sp>
        <p:sp>
          <p:nvSpPr>
            <p:cNvPr id="32" name="TextBox 31"/>
            <p:cNvSpPr txBox="1"/>
            <p:nvPr/>
          </p:nvSpPr>
          <p:spPr>
            <a:xfrm>
              <a:off x="0" y="5756804"/>
              <a:ext cx="219331" cy="445627"/>
            </a:xfrm>
            <a:prstGeom prst="rect">
              <a:avLst/>
            </a:prstGeom>
            <a:noFill/>
          </p:spPr>
          <p:txBody>
            <a:bodyPr wrap="none" rtlCol="0">
              <a:spAutoFit/>
            </a:bodyPr>
            <a:lstStyle/>
            <a:p>
              <a:pPr defTabSz="914400"/>
              <a:endParaRPr lang="en-US" dirty="0" smtClean="0">
                <a:solidFill>
                  <a:prstClr val="black"/>
                </a:solidFill>
              </a:endParaRPr>
            </a:p>
          </p:txBody>
        </p:sp>
        <p:pic>
          <p:nvPicPr>
            <p:cNvPr id="33" name="Picture 14" descr="C:\Users\av01188\AppData\Local\Microsoft\Windows\Temporary Internet Files\Content.IE5\Z3V5U3FZ\bags-of-money[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09146" y="5410200"/>
              <a:ext cx="867454" cy="72135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4" descr="C:\Users\av01188\AppData\Local\Microsoft\Windows\Temporary Internet Files\Content.IE5\Z3V5U3FZ\bags-of-money[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09146" y="5410200"/>
              <a:ext cx="867454" cy="721356"/>
            </a:xfrm>
            <a:prstGeom prst="rect">
              <a:avLst/>
            </a:prstGeom>
            <a:noFill/>
            <a:extLst>
              <a:ext uri="{909E8E84-426E-40DD-AFC4-6F175D3DCCD1}">
                <a14:hiddenFill xmlns:a14="http://schemas.microsoft.com/office/drawing/2010/main">
                  <a:solidFill>
                    <a:srgbClr val="FFFFFF"/>
                  </a:solidFill>
                </a14:hiddenFill>
              </a:ext>
            </a:extLst>
          </p:spPr>
        </p:pic>
        <p:sp>
          <p:nvSpPr>
            <p:cNvPr id="35" name="Down Arrow 34"/>
            <p:cNvSpPr/>
            <p:nvPr/>
          </p:nvSpPr>
          <p:spPr>
            <a:xfrm rot="6165090">
              <a:off x="3134149" y="5789683"/>
              <a:ext cx="705200" cy="88651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endParaRPr lang="en-US" dirty="0">
                <a:solidFill>
                  <a:prstClr val="white"/>
                </a:solidFill>
              </a:endParaRPr>
            </a:p>
          </p:txBody>
        </p:sp>
        <p:sp>
          <p:nvSpPr>
            <p:cNvPr id="36" name="Down Arrow 35"/>
            <p:cNvSpPr/>
            <p:nvPr/>
          </p:nvSpPr>
          <p:spPr>
            <a:xfrm rot="9653541">
              <a:off x="1874428" y="4598828"/>
              <a:ext cx="705200" cy="886516"/>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400"/>
              <a:endParaRPr lang="en-US" dirty="0">
                <a:solidFill>
                  <a:prstClr val="white"/>
                </a:solidFill>
              </a:endParaRPr>
            </a:p>
          </p:txBody>
        </p:sp>
        <p:sp>
          <p:nvSpPr>
            <p:cNvPr id="37" name="TextBox 36"/>
            <p:cNvSpPr txBox="1"/>
            <p:nvPr/>
          </p:nvSpPr>
          <p:spPr>
            <a:xfrm>
              <a:off x="3200454" y="6006547"/>
              <a:ext cx="412292" cy="369332"/>
            </a:xfrm>
            <a:prstGeom prst="rect">
              <a:avLst/>
            </a:prstGeom>
            <a:noFill/>
          </p:spPr>
          <p:txBody>
            <a:bodyPr wrap="none" rtlCol="0">
              <a:spAutoFit/>
            </a:bodyPr>
            <a:lstStyle/>
            <a:p>
              <a:pPr defTabSz="914400"/>
              <a:r>
                <a:rPr lang="en-US" dirty="0" smtClean="0">
                  <a:solidFill>
                    <a:prstClr val="white"/>
                  </a:solidFill>
                </a:rPr>
                <a:t>3a</a:t>
              </a:r>
              <a:endParaRPr lang="en-US" dirty="0">
                <a:solidFill>
                  <a:prstClr val="white"/>
                </a:solidFill>
              </a:endParaRPr>
            </a:p>
          </p:txBody>
        </p:sp>
        <p:sp>
          <p:nvSpPr>
            <p:cNvPr id="38" name="TextBox 37"/>
            <p:cNvSpPr txBox="1"/>
            <p:nvPr/>
          </p:nvSpPr>
          <p:spPr>
            <a:xfrm>
              <a:off x="1955921" y="4688936"/>
              <a:ext cx="423514" cy="369332"/>
            </a:xfrm>
            <a:prstGeom prst="rect">
              <a:avLst/>
            </a:prstGeom>
            <a:noFill/>
          </p:spPr>
          <p:txBody>
            <a:bodyPr wrap="none" rtlCol="0">
              <a:spAutoFit/>
            </a:bodyPr>
            <a:lstStyle/>
            <a:p>
              <a:pPr defTabSz="914400"/>
              <a:r>
                <a:rPr lang="en-US" dirty="0" smtClean="0">
                  <a:solidFill>
                    <a:prstClr val="white"/>
                  </a:solidFill>
                </a:rPr>
                <a:t>3b</a:t>
              </a:r>
              <a:endParaRPr lang="en-US" dirty="0">
                <a:solidFill>
                  <a:prstClr val="white"/>
                </a:solidFill>
              </a:endParaRPr>
            </a:p>
          </p:txBody>
        </p:sp>
        <p:sp>
          <p:nvSpPr>
            <p:cNvPr id="39" name="TextBox 38"/>
            <p:cNvSpPr txBox="1"/>
            <p:nvPr/>
          </p:nvSpPr>
          <p:spPr>
            <a:xfrm>
              <a:off x="7113572" y="5756804"/>
              <a:ext cx="219331" cy="445627"/>
            </a:xfrm>
            <a:prstGeom prst="rect">
              <a:avLst/>
            </a:prstGeom>
            <a:noFill/>
          </p:spPr>
          <p:txBody>
            <a:bodyPr wrap="none" rtlCol="0">
              <a:spAutoFit/>
            </a:bodyPr>
            <a:lstStyle/>
            <a:p>
              <a:pPr defTabSz="914400"/>
              <a:endParaRPr lang="en-US" dirty="0">
                <a:solidFill>
                  <a:prstClr val="black"/>
                </a:solidFill>
              </a:endParaRPr>
            </a:p>
          </p:txBody>
        </p:sp>
        <p:sp>
          <p:nvSpPr>
            <p:cNvPr id="40" name="TextBox 39"/>
            <p:cNvSpPr txBox="1"/>
            <p:nvPr/>
          </p:nvSpPr>
          <p:spPr>
            <a:xfrm>
              <a:off x="7113572" y="1828800"/>
              <a:ext cx="219331" cy="445627"/>
            </a:xfrm>
            <a:prstGeom prst="rect">
              <a:avLst/>
            </a:prstGeom>
            <a:noFill/>
          </p:spPr>
          <p:txBody>
            <a:bodyPr wrap="none" rtlCol="0">
              <a:spAutoFit/>
            </a:bodyPr>
            <a:lstStyle/>
            <a:p>
              <a:pPr defTabSz="914400"/>
              <a:endParaRPr lang="en-US" dirty="0" smtClean="0">
                <a:solidFill>
                  <a:prstClr val="black"/>
                </a:solidFill>
              </a:endParaRPr>
            </a:p>
          </p:txBody>
        </p:sp>
      </p:grpSp>
      <p:sp>
        <p:nvSpPr>
          <p:cNvPr id="43" name="Content Placeholder 42"/>
          <p:cNvSpPr txBox="1">
            <a:spLocks noGrp="1"/>
          </p:cNvSpPr>
          <p:nvPr>
            <p:ph idx="1"/>
          </p:nvPr>
        </p:nvSpPr>
        <p:spPr>
          <a:xfrm>
            <a:off x="475989" y="1575150"/>
            <a:ext cx="2855269" cy="4745915"/>
          </a:xfrm>
          <a:prstGeom prst="rect">
            <a:avLst/>
          </a:prstGeom>
          <a:noFill/>
        </p:spPr>
        <p:txBody>
          <a:bodyPr wrap="none" rtlCol="0">
            <a:spAutoFit/>
          </a:bodyPr>
          <a:lstStyle/>
          <a:p>
            <a:pPr marL="0" indent="0" defTabSz="914400">
              <a:buNone/>
            </a:pPr>
            <a:r>
              <a:rPr lang="en-US" sz="2400" dirty="0" smtClean="0">
                <a:solidFill>
                  <a:prstClr val="black"/>
                </a:solidFill>
              </a:rPr>
              <a:t>1. Creating Plan</a:t>
            </a:r>
          </a:p>
          <a:p>
            <a:pPr marL="0" indent="0" defTabSz="914400">
              <a:buNone/>
            </a:pPr>
            <a:r>
              <a:rPr lang="en-US" sz="2400" dirty="0">
                <a:solidFill>
                  <a:prstClr val="black"/>
                </a:solidFill>
              </a:rPr>
              <a:t>2. Obtaining Funds</a:t>
            </a:r>
          </a:p>
          <a:p>
            <a:pPr marL="0" indent="0" defTabSz="914400">
              <a:buNone/>
            </a:pPr>
            <a:r>
              <a:rPr lang="en-US" sz="2400" dirty="0">
                <a:solidFill>
                  <a:prstClr val="black"/>
                </a:solidFill>
              </a:rPr>
              <a:t>3. Sourcing Food</a:t>
            </a:r>
          </a:p>
          <a:p>
            <a:pPr marL="0" indent="0" defTabSz="914400">
              <a:buNone/>
            </a:pPr>
            <a:r>
              <a:rPr lang="en-US" sz="2400" dirty="0">
                <a:solidFill>
                  <a:prstClr val="black"/>
                </a:solidFill>
              </a:rPr>
              <a:t>4. Preparing Food</a:t>
            </a:r>
          </a:p>
          <a:p>
            <a:pPr marL="0" indent="0" defTabSz="914400">
              <a:buNone/>
            </a:pPr>
            <a:r>
              <a:rPr lang="en-US" sz="2400" dirty="0">
                <a:solidFill>
                  <a:prstClr val="black"/>
                </a:solidFill>
              </a:rPr>
              <a:t>5. Delivering Food</a:t>
            </a:r>
          </a:p>
          <a:p>
            <a:pPr marL="0" indent="0" defTabSz="914400">
              <a:buNone/>
            </a:pPr>
            <a:r>
              <a:rPr lang="en-US" sz="2400" dirty="0">
                <a:solidFill>
                  <a:prstClr val="black"/>
                </a:solidFill>
              </a:rPr>
              <a:t>6. Distributing </a:t>
            </a:r>
            <a:r>
              <a:rPr lang="en-US" sz="2400" dirty="0" smtClean="0">
                <a:solidFill>
                  <a:prstClr val="black"/>
                </a:solidFill>
              </a:rPr>
              <a:t>Food</a:t>
            </a:r>
          </a:p>
          <a:p>
            <a:pPr marL="0" indent="0" defTabSz="914400">
              <a:buNone/>
            </a:pPr>
            <a:r>
              <a:rPr lang="en-US" sz="2400" dirty="0">
                <a:solidFill>
                  <a:prstClr val="black"/>
                </a:solidFill>
              </a:rPr>
              <a:t>7. Appreciating</a:t>
            </a:r>
          </a:p>
          <a:p>
            <a:pPr marL="0" indent="0" defTabSz="914400">
              <a:buNone/>
            </a:pPr>
            <a:r>
              <a:rPr lang="en-US" sz="2400" dirty="0">
                <a:solidFill>
                  <a:prstClr val="black"/>
                </a:solidFill>
              </a:rPr>
              <a:t>8. Obtaining Funds</a:t>
            </a:r>
          </a:p>
          <a:p>
            <a:pPr marL="0" indent="0" defTabSz="914400">
              <a:buNone/>
            </a:pPr>
            <a:endParaRPr lang="en-US" dirty="0">
              <a:solidFill>
                <a:prstClr val="black"/>
              </a:solidFill>
            </a:endParaRPr>
          </a:p>
          <a:p>
            <a:pPr marL="514350" indent="-514350" defTabSz="914400">
              <a:buAutoNum type="arabicPeriod"/>
            </a:pPr>
            <a:endParaRPr lang="en-US" dirty="0" smtClean="0">
              <a:solidFill>
                <a:prstClr val="black"/>
              </a:solidFill>
            </a:endParaRPr>
          </a:p>
        </p:txBody>
      </p:sp>
      <p:sp>
        <p:nvSpPr>
          <p:cNvPr id="5" name="Rectangle 4"/>
          <p:cNvSpPr/>
          <p:nvPr/>
        </p:nvSpPr>
        <p:spPr>
          <a:xfrm>
            <a:off x="8371831" y="6457350"/>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SE 6</a:t>
            </a:r>
            <a:endParaRPr lang="en-US" sz="1400" dirty="0">
              <a:solidFill>
                <a:schemeClr val="tx1"/>
              </a:solidFill>
            </a:endParaRPr>
          </a:p>
        </p:txBody>
      </p:sp>
      <p:sp>
        <p:nvSpPr>
          <p:cNvPr id="3" name="Rectangle 5"/>
          <p:cNvSpPr/>
          <p:nvPr/>
        </p:nvSpPr>
        <p:spPr>
          <a:xfrm>
            <a:off x="8366044" y="6088890"/>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SE 4</a:t>
            </a:r>
            <a:endParaRPr lang="en-US" sz="1400" dirty="0">
              <a:solidFill>
                <a:schemeClr val="tx1"/>
              </a:solidFill>
            </a:endParaRPr>
          </a:p>
        </p:txBody>
      </p:sp>
    </p:spTree>
    <p:extLst>
      <p:ext uri="{BB962C8B-B14F-4D97-AF65-F5344CB8AC3E}">
        <p14:creationId xmlns:p14="http://schemas.microsoft.com/office/powerpoint/2010/main" val="4004007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78153"/>
            <a:ext cx="5867400" cy="6379847"/>
          </a:xfrm>
          <a:prstGeom prst="rect">
            <a:avLst/>
          </a:prstGeom>
        </p:spPr>
      </p:pic>
      <p:pic>
        <p:nvPicPr>
          <p:cNvPr id="5" name="Content Placeholder 7"/>
          <p:cNvPicPr>
            <a:picLocks/>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48400" y="2057400"/>
            <a:ext cx="590080" cy="823000"/>
          </a:xfrm>
          <a:prstGeom prst="rect">
            <a:avLst/>
          </a:prstGeom>
        </p:spPr>
      </p:pic>
      <p:pic>
        <p:nvPicPr>
          <p:cNvPr id="6" name="Content Placeholder 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86000" y="3352800"/>
            <a:ext cx="609600" cy="728560"/>
          </a:xfrm>
          <a:prstGeom prst="rect">
            <a:avLst/>
          </a:prstGeom>
        </p:spPr>
      </p:pic>
      <p:pic>
        <p:nvPicPr>
          <p:cNvPr id="7" name="Content Placeholder 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95800" y="1524000"/>
            <a:ext cx="685800" cy="794284"/>
          </a:xfrm>
          <a:prstGeom prst="rect">
            <a:avLst/>
          </a:prstGeom>
        </p:spPr>
      </p:pic>
      <p:sp>
        <p:nvSpPr>
          <p:cNvPr id="8" name="Title 1"/>
          <p:cNvSpPr txBox="1">
            <a:spLocks/>
          </p:cNvSpPr>
          <p:nvPr/>
        </p:nvSpPr>
        <p:spPr>
          <a:xfrm>
            <a:off x="0" y="342528"/>
            <a:ext cx="9144000" cy="2095872"/>
          </a:xfrm>
          <a:prstGeom prst="rect">
            <a:avLst/>
          </a:prstGeom>
        </p:spPr>
        <p:txBody>
          <a:bodyPr>
            <a:prstTxWarp prst="textArchUp">
              <a:avLst>
                <a:gd name="adj" fmla="val 10791732"/>
              </a:avLst>
            </a:prstTxWarp>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prstClr val="black"/>
                </a:solidFill>
              </a:rPr>
              <a:t>Apple-o-</a:t>
            </a:r>
            <a:r>
              <a:rPr lang="en-US" dirty="0" err="1" smtClean="0">
                <a:solidFill>
                  <a:prstClr val="black"/>
                </a:solidFill>
              </a:rPr>
              <a:t>matic</a:t>
            </a:r>
            <a:r>
              <a:rPr lang="en-US" dirty="0" smtClean="0">
                <a:solidFill>
                  <a:prstClr val="black"/>
                </a:solidFill>
              </a:rPr>
              <a:t> Service Industry Platform</a:t>
            </a:r>
            <a:endParaRPr lang="en-US" dirty="0">
              <a:solidFill>
                <a:prstClr val="black"/>
              </a:solidFill>
            </a:endParaRPr>
          </a:p>
        </p:txBody>
      </p:sp>
      <p:sp>
        <p:nvSpPr>
          <p:cNvPr id="9" name="Rectangle 8"/>
          <p:cNvSpPr/>
          <p:nvPr/>
        </p:nvSpPr>
        <p:spPr>
          <a:xfrm>
            <a:off x="138223" y="4668269"/>
            <a:ext cx="4572000" cy="1200329"/>
          </a:xfrm>
          <a:prstGeom prst="rect">
            <a:avLst/>
          </a:prstGeom>
        </p:spPr>
        <p:txBody>
          <a:bodyPr>
            <a:spAutoFit/>
          </a:bodyPr>
          <a:lstStyle/>
          <a:p>
            <a:r>
              <a:rPr lang="en-US" b="1" dirty="0"/>
              <a:t>Platform Strategy</a:t>
            </a:r>
            <a:endParaRPr lang="en-US" dirty="0"/>
          </a:p>
          <a:p>
            <a:r>
              <a:rPr lang="en-US" dirty="0"/>
              <a:t>Scalable donor network</a:t>
            </a:r>
          </a:p>
          <a:p>
            <a:r>
              <a:rPr lang="en-US" dirty="0"/>
              <a:t>Fixed recipe pattern</a:t>
            </a:r>
          </a:p>
          <a:p>
            <a:r>
              <a:rPr lang="en-US" dirty="0"/>
              <a:t>Modular distributing food function</a:t>
            </a:r>
          </a:p>
        </p:txBody>
      </p:sp>
      <p:sp>
        <p:nvSpPr>
          <p:cNvPr id="10" name="Rectangle 9"/>
          <p:cNvSpPr/>
          <p:nvPr/>
        </p:nvSpPr>
        <p:spPr>
          <a:xfrm>
            <a:off x="8371831" y="6457350"/>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SE 6</a:t>
            </a:r>
            <a:endParaRPr lang="en-US" sz="1400" dirty="0">
              <a:solidFill>
                <a:schemeClr val="tx1"/>
              </a:solidFill>
            </a:endParaRPr>
          </a:p>
        </p:txBody>
      </p:sp>
    </p:spTree>
    <p:extLst>
      <p:ext uri="{BB962C8B-B14F-4D97-AF65-F5344CB8AC3E}">
        <p14:creationId xmlns:p14="http://schemas.microsoft.com/office/powerpoint/2010/main" val="2920290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Decisions</a:t>
            </a:r>
            <a:endParaRPr lang="en-US" dirty="0"/>
          </a:p>
        </p:txBody>
      </p:sp>
      <p:pic>
        <p:nvPicPr>
          <p:cNvPr id="4" name="Content Placeholder 3"/>
          <p:cNvPicPr>
            <a:picLocks noGrp="1" noChangeAspect="1"/>
          </p:cNvPicPr>
          <p:nvPr>
            <p:ph idx="1"/>
          </p:nvPr>
        </p:nvPicPr>
        <p:blipFill>
          <a:blip r:embed="rId3"/>
          <a:stretch>
            <a:fillRect/>
          </a:stretch>
        </p:blipFill>
        <p:spPr>
          <a:xfrm>
            <a:off x="1637606" y="1512652"/>
            <a:ext cx="5820728" cy="4500563"/>
          </a:xfrm>
          <a:prstGeom prst="rect">
            <a:avLst/>
          </a:prstGeom>
        </p:spPr>
      </p:pic>
      <p:sp>
        <p:nvSpPr>
          <p:cNvPr id="5" name="Rectangle 4"/>
          <p:cNvSpPr/>
          <p:nvPr/>
        </p:nvSpPr>
        <p:spPr>
          <a:xfrm>
            <a:off x="8407592" y="6495474"/>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smtClean="0">
                <a:solidFill>
                  <a:schemeClr val="tx1"/>
                </a:solidFill>
              </a:rPr>
              <a:t>SA 1</a:t>
            </a:r>
            <a:endParaRPr lang="en-US" dirty="0">
              <a:solidFill>
                <a:schemeClr val="tx1"/>
              </a:solidFill>
            </a:endParaRPr>
          </a:p>
        </p:txBody>
      </p:sp>
    </p:spTree>
    <p:extLst>
      <p:ext uri="{BB962C8B-B14F-4D97-AF65-F5344CB8AC3E}">
        <p14:creationId xmlns:p14="http://schemas.microsoft.com/office/powerpoint/2010/main" val="92719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Requirements</a:t>
            </a:r>
            <a:endParaRPr lang="en-US" dirty="0"/>
          </a:p>
        </p:txBody>
      </p:sp>
      <p:sp>
        <p:nvSpPr>
          <p:cNvPr id="4" name="TextBox 3"/>
          <p:cNvSpPr txBox="1"/>
          <p:nvPr/>
        </p:nvSpPr>
        <p:spPr>
          <a:xfrm>
            <a:off x="0" y="5652700"/>
            <a:ext cx="9144000" cy="307777"/>
          </a:xfrm>
          <a:prstGeom prst="rect">
            <a:avLst/>
          </a:prstGeom>
          <a:noFill/>
        </p:spPr>
        <p:txBody>
          <a:bodyPr wrap="square" rtlCol="0">
            <a:spAutoFit/>
          </a:bodyPr>
          <a:lstStyle/>
          <a:p>
            <a:pPr algn="ctr"/>
            <a:r>
              <a:rPr lang="en-US" sz="1400" dirty="0">
                <a:hlinkClick r:id="rId3"/>
              </a:rPr>
              <a:t>https://</a:t>
            </a:r>
            <a:r>
              <a:rPr lang="en-US" sz="1400" dirty="0" smtClean="0">
                <a:hlinkClick r:id="rId3"/>
              </a:rPr>
              <a:t>github.com/apple-o-matic/proto1/blob/master/system_engineering/Apple-o-matic_Requirements.xlsx</a:t>
            </a:r>
            <a:r>
              <a:rPr lang="en-US" sz="1400" dirty="0" smtClean="0"/>
              <a:t> </a:t>
            </a:r>
            <a:endParaRPr lang="en-US" sz="1400" dirty="0"/>
          </a:p>
        </p:txBody>
      </p:sp>
      <p:sp>
        <p:nvSpPr>
          <p:cNvPr id="6" name="Rectangle 5"/>
          <p:cNvSpPr/>
          <p:nvPr/>
        </p:nvSpPr>
        <p:spPr>
          <a:xfrm>
            <a:off x="8407592" y="6495474"/>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smtClean="0">
                <a:solidFill>
                  <a:schemeClr val="tx1"/>
                </a:solidFill>
              </a:rPr>
              <a:t>SE 1</a:t>
            </a:r>
            <a:endParaRPr lang="en-US" dirty="0">
              <a:solidFill>
                <a:schemeClr val="tx1"/>
              </a:solidFill>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061214529"/>
              </p:ext>
            </p:extLst>
          </p:nvPr>
        </p:nvGraphicFramePr>
        <p:xfrm>
          <a:off x="192117" y="1616589"/>
          <a:ext cx="8605520" cy="3657341"/>
        </p:xfrm>
        <a:graphic>
          <a:graphicData uri="http://schemas.openxmlformats.org/drawingml/2006/table">
            <a:tbl>
              <a:tblPr>
                <a:tableStyleId>{5C22544A-7EE6-4342-B048-85BDC9FD1C3A}</a:tableStyleId>
              </a:tblPr>
              <a:tblGrid>
                <a:gridCol w="524856"/>
                <a:gridCol w="1111827"/>
                <a:gridCol w="1891146"/>
                <a:gridCol w="5077691"/>
              </a:tblGrid>
              <a:tr h="298445">
                <a:tc>
                  <a:txBody>
                    <a:bodyPr/>
                    <a:lstStyle/>
                    <a:p>
                      <a:pPr algn="l" fontAlgn="b"/>
                      <a:r>
                        <a:rPr lang="en-US" sz="1000" b="1" i="0" u="none" strike="noStrike" dirty="0" smtClean="0">
                          <a:solidFill>
                            <a:srgbClr val="000000"/>
                          </a:solidFill>
                          <a:effectLst/>
                          <a:latin typeface="Verdana" panose="020B0604030504040204" pitchFamily="34" charset="0"/>
                        </a:rPr>
                        <a:t>ID</a:t>
                      </a:r>
                      <a:endParaRPr lang="en-US" sz="1000" b="1" i="0" u="none" strike="noStrike" dirty="0">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1" u="none" strike="noStrike" dirty="0">
                          <a:effectLst/>
                        </a:rPr>
                        <a:t>Stakeholders</a:t>
                      </a:r>
                      <a:endParaRPr lang="en-US" sz="1000" b="1" i="0" u="none" strike="noStrike" dirty="0">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1" u="none" strike="noStrike" dirty="0">
                          <a:effectLst/>
                        </a:rPr>
                        <a:t>Needs</a:t>
                      </a:r>
                      <a:endParaRPr lang="en-US" sz="1000" b="1" i="0" u="none" strike="noStrike" dirty="0">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b="1" u="none" strike="noStrike" dirty="0">
                          <a:effectLst/>
                        </a:rPr>
                        <a:t>System Requirements</a:t>
                      </a:r>
                      <a:endParaRPr lang="en-US" sz="1000" b="1" i="0" u="none" strike="noStrike" dirty="0">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49222">
                <a:tc>
                  <a:txBody>
                    <a:bodyPr/>
                    <a:lstStyle/>
                    <a:p>
                      <a:pPr algn="l" fontAlgn="b"/>
                      <a:r>
                        <a:rPr lang="en-US" sz="1000" u="none" strike="noStrike" dirty="0">
                          <a:effectLst/>
                        </a:rPr>
                        <a:t>A.A.1</a:t>
                      </a:r>
                      <a:endParaRPr lang="en-US" sz="1000" b="0" i="0" u="none" strike="noStrike" dirty="0">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dirty="0">
                          <a:effectLst/>
                        </a:rPr>
                        <a:t>A. Child</a:t>
                      </a:r>
                      <a:endParaRPr lang="en-US" sz="1000" b="0" i="0" u="none" strike="noStrike" dirty="0">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a:effectLst/>
                        </a:rPr>
                        <a:t>Hunger Satisfied</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dirty="0">
                          <a:effectLst/>
                        </a:rPr>
                        <a:t>The System shall feed apples during time of hunger.</a:t>
                      </a:r>
                      <a:endParaRPr lang="en-US" sz="1000" b="0" i="0" u="none" strike="noStrike" dirty="0">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49222">
                <a:tc>
                  <a:txBody>
                    <a:bodyPr/>
                    <a:lstStyle/>
                    <a:p>
                      <a:pPr algn="l" fontAlgn="b"/>
                      <a:r>
                        <a:rPr lang="en-US" sz="1000" u="none" strike="noStrike">
                          <a:effectLst/>
                        </a:rPr>
                        <a:t>A.A.2</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dirty="0">
                          <a:effectLst/>
                        </a:rPr>
                        <a:t>A. Child</a:t>
                      </a:r>
                      <a:endParaRPr lang="en-US" sz="1000" b="0" i="0" u="none" strike="noStrike" dirty="0">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a:effectLst/>
                        </a:rPr>
                        <a:t>Nutritious snack</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dirty="0">
                          <a:effectLst/>
                        </a:rPr>
                        <a:t>The system shall make healthy snacks available to children.</a:t>
                      </a:r>
                      <a:endParaRPr lang="en-US" sz="1000" b="0" i="0" u="none" strike="noStrike" dirty="0">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49222">
                <a:tc>
                  <a:txBody>
                    <a:bodyPr/>
                    <a:lstStyle/>
                    <a:p>
                      <a:pPr algn="l" fontAlgn="b"/>
                      <a:r>
                        <a:rPr lang="en-US" sz="1000" u="none" strike="noStrike">
                          <a:effectLst/>
                        </a:rPr>
                        <a:t>A.B.1</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dirty="0">
                          <a:effectLst/>
                        </a:rPr>
                        <a:t>A. Child</a:t>
                      </a:r>
                      <a:endParaRPr lang="en-US" sz="1000" b="0" i="0" u="none" strike="noStrike" dirty="0">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a:effectLst/>
                        </a:rPr>
                        <a:t>Balanced Nutrition</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dirty="0">
                          <a:effectLst/>
                        </a:rPr>
                        <a:t>The system shall provide a nutritious snack</a:t>
                      </a:r>
                      <a:endParaRPr lang="en-US" sz="1000" b="0" i="0" u="none" strike="noStrike" dirty="0">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49222">
                <a:tc>
                  <a:txBody>
                    <a:bodyPr/>
                    <a:lstStyle/>
                    <a:p>
                      <a:pPr algn="l" fontAlgn="b"/>
                      <a:r>
                        <a:rPr lang="en-US" sz="1000" u="none" strike="noStrike">
                          <a:effectLst/>
                        </a:rPr>
                        <a:t>B.A.1</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dirty="0">
                          <a:effectLst/>
                        </a:rPr>
                        <a:t>B. Apple-o-</a:t>
                      </a:r>
                      <a:r>
                        <a:rPr lang="en-US" sz="1000" u="none" strike="noStrike" dirty="0" err="1">
                          <a:effectLst/>
                        </a:rPr>
                        <a:t>matic</a:t>
                      </a:r>
                      <a:r>
                        <a:rPr lang="en-US" sz="1000" u="none" strike="noStrike" dirty="0">
                          <a:effectLst/>
                        </a:rPr>
                        <a:t> Enterprise</a:t>
                      </a:r>
                      <a:endParaRPr lang="en-US" sz="1000" b="0" i="0" u="none" strike="noStrike" dirty="0">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dirty="0">
                          <a:effectLst/>
                        </a:rPr>
                        <a:t>Enterprise Architecture</a:t>
                      </a:r>
                      <a:endParaRPr lang="en-US" sz="1000" b="0" i="0" u="none" strike="noStrike" dirty="0">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dirty="0">
                          <a:effectLst/>
                        </a:rPr>
                        <a:t>The system shall have a clearly defined architecture.</a:t>
                      </a:r>
                      <a:endParaRPr lang="en-US" sz="1000" b="0" i="0" u="none" strike="noStrike" dirty="0">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49222">
                <a:tc>
                  <a:txBody>
                    <a:bodyPr/>
                    <a:lstStyle/>
                    <a:p>
                      <a:pPr algn="l" fontAlgn="b"/>
                      <a:r>
                        <a:rPr lang="en-US" sz="1000" u="none" strike="noStrike">
                          <a:effectLst/>
                        </a:rPr>
                        <a:t>B.B.1</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a:effectLst/>
                        </a:rPr>
                        <a:t>B. Apple-o-matic Enterprise</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dirty="0">
                          <a:effectLst/>
                        </a:rPr>
                        <a:t>Business Plan</a:t>
                      </a:r>
                      <a:endParaRPr lang="en-US" sz="1000" b="0" i="0" u="none" strike="noStrike" dirty="0">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a:effectLst/>
                        </a:rPr>
                        <a:t>The system shall have a clearly defined business plan.</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49222">
                <a:tc>
                  <a:txBody>
                    <a:bodyPr/>
                    <a:lstStyle/>
                    <a:p>
                      <a:pPr algn="l" fontAlgn="b"/>
                      <a:r>
                        <a:rPr lang="en-US" sz="1000" u="none" strike="noStrike">
                          <a:effectLst/>
                        </a:rPr>
                        <a:t>C.B.1</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a:effectLst/>
                        </a:rPr>
                        <a:t>C. Sponsor</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dirty="0">
                          <a:effectLst/>
                        </a:rPr>
                        <a:t>Confidence of Actual Impact</a:t>
                      </a:r>
                      <a:endParaRPr lang="en-US" sz="1000" b="0" i="0" u="none" strike="noStrike" dirty="0">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a:effectLst/>
                        </a:rPr>
                        <a:t>The System shall publish metrics for existing community implementation.</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49222">
                <a:tc>
                  <a:txBody>
                    <a:bodyPr/>
                    <a:lstStyle/>
                    <a:p>
                      <a:pPr algn="l" fontAlgn="b"/>
                      <a:r>
                        <a:rPr lang="en-US" sz="1000" u="none" strike="noStrike">
                          <a:effectLst/>
                        </a:rPr>
                        <a:t>C.D.1</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a:effectLst/>
                        </a:rPr>
                        <a:t>C. Sponsor</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dirty="0">
                          <a:effectLst/>
                        </a:rPr>
                        <a:t>Coordination Skills/Tool</a:t>
                      </a:r>
                      <a:endParaRPr lang="en-US" sz="1000" b="0" i="0" u="none" strike="noStrike" dirty="0">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a:effectLst/>
                        </a:rPr>
                        <a:t>The system shall provide templates to setup social franchise</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49222">
                <a:tc>
                  <a:txBody>
                    <a:bodyPr/>
                    <a:lstStyle/>
                    <a:p>
                      <a:pPr algn="l" fontAlgn="b"/>
                      <a:r>
                        <a:rPr lang="en-US" sz="1000" u="none" strike="noStrike">
                          <a:effectLst/>
                        </a:rPr>
                        <a:t>C.D.2</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a:effectLst/>
                        </a:rPr>
                        <a:t>C. Sponsor</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dirty="0">
                          <a:effectLst/>
                        </a:rPr>
                        <a:t>Easy setup of project</a:t>
                      </a:r>
                      <a:endParaRPr lang="en-US" sz="1000" b="0" i="0" u="none" strike="noStrike" dirty="0">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a:effectLst/>
                        </a:rPr>
                        <a:t>The system shall be easy to setup.</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49222">
                <a:tc>
                  <a:txBody>
                    <a:bodyPr/>
                    <a:lstStyle/>
                    <a:p>
                      <a:pPr algn="l" fontAlgn="b"/>
                      <a:r>
                        <a:rPr lang="en-US" sz="1000" u="none" strike="noStrike">
                          <a:effectLst/>
                        </a:rPr>
                        <a:t>C.E.1</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a:effectLst/>
                        </a:rPr>
                        <a:t>C. Sponsor</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dirty="0">
                          <a:effectLst/>
                        </a:rPr>
                        <a:t>Personally Inexpensive project</a:t>
                      </a:r>
                      <a:endParaRPr lang="en-US" sz="1000" b="0" i="0" u="none" strike="noStrike" dirty="0">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a:effectLst/>
                        </a:rPr>
                        <a:t>The System shall not require monetary distribution from sponsor.</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49222">
                <a:tc>
                  <a:txBody>
                    <a:bodyPr/>
                    <a:lstStyle/>
                    <a:p>
                      <a:pPr algn="l" fontAlgn="b"/>
                      <a:r>
                        <a:rPr lang="en-US" sz="1000" u="none" strike="noStrike">
                          <a:effectLst/>
                        </a:rPr>
                        <a:t>D.A.1</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a:effectLst/>
                        </a:rPr>
                        <a:t>D. Donor</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a:effectLst/>
                        </a:rPr>
                        <a:t>Tax Deduction </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dirty="0">
                          <a:effectLst/>
                        </a:rPr>
                        <a:t>The System shall be a tax exempt entity.</a:t>
                      </a:r>
                      <a:endParaRPr lang="en-US" sz="1000" b="0" i="0" u="none" strike="noStrike" dirty="0">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49222">
                <a:tc>
                  <a:txBody>
                    <a:bodyPr/>
                    <a:lstStyle/>
                    <a:p>
                      <a:pPr algn="l" fontAlgn="b"/>
                      <a:r>
                        <a:rPr lang="en-US" sz="1000" u="none" strike="noStrike">
                          <a:effectLst/>
                        </a:rPr>
                        <a:t>D.B.1</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a:effectLst/>
                        </a:rPr>
                        <a:t>D. Donor</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a:effectLst/>
                        </a:rPr>
                        <a:t>compelling message to donate</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dirty="0">
                          <a:effectLst/>
                        </a:rPr>
                        <a:t>System administrator shall create compelling message to donate, to be delivered to potential audience.</a:t>
                      </a:r>
                      <a:endParaRPr lang="en-US" sz="1000" b="0" i="0" u="none" strike="noStrike" dirty="0">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49222">
                <a:tc>
                  <a:txBody>
                    <a:bodyPr/>
                    <a:lstStyle/>
                    <a:p>
                      <a:pPr algn="l" fontAlgn="b"/>
                      <a:r>
                        <a:rPr lang="en-US" sz="1000" u="none" strike="noStrike">
                          <a:effectLst/>
                        </a:rPr>
                        <a:t>D.C.1</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a:effectLst/>
                        </a:rPr>
                        <a:t>D. Donor</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a:effectLst/>
                        </a:rPr>
                        <a:t>Feedback from beneficiary</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dirty="0">
                          <a:effectLst/>
                        </a:rPr>
                        <a:t>The donor shall have the ability to receive feedback from teacher and or students</a:t>
                      </a:r>
                      <a:endParaRPr lang="en-US" sz="1000" b="0" i="0" u="none" strike="noStrike" dirty="0">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49222">
                <a:tc>
                  <a:txBody>
                    <a:bodyPr/>
                    <a:lstStyle/>
                    <a:p>
                      <a:pPr algn="l" fontAlgn="b"/>
                      <a:r>
                        <a:rPr lang="en-US" sz="1000" u="none" strike="noStrike">
                          <a:effectLst/>
                        </a:rPr>
                        <a:t>D.D.1</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a:effectLst/>
                        </a:rPr>
                        <a:t>D. Donor</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a:effectLst/>
                        </a:rPr>
                        <a:t>Safe money handling</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dirty="0">
                          <a:effectLst/>
                        </a:rPr>
                        <a:t>The system shall manage donor funds appropriately</a:t>
                      </a:r>
                      <a:endParaRPr lang="en-US" sz="1000" b="0" i="0" u="none" strike="noStrike" dirty="0">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49222">
                <a:tc>
                  <a:txBody>
                    <a:bodyPr/>
                    <a:lstStyle/>
                    <a:p>
                      <a:pPr algn="l" fontAlgn="b"/>
                      <a:r>
                        <a:rPr lang="en-US" sz="1000" u="none" strike="noStrike">
                          <a:effectLst/>
                        </a:rPr>
                        <a:t>E.A.1</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a:effectLst/>
                        </a:rPr>
                        <a:t>E. School</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a:effectLst/>
                        </a:rPr>
                        <a:t>Safe food for children</a:t>
                      </a:r>
                      <a:endParaRPr lang="en-US" sz="1000" b="0" i="0" u="none" strike="noStrike">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dirty="0">
                          <a:effectLst/>
                        </a:rPr>
                        <a:t>The system shall ensure security of the food provided to children.</a:t>
                      </a:r>
                      <a:endParaRPr lang="en-US" sz="1000" b="0" i="0" u="none" strike="noStrike" dirty="0">
                        <a:solidFill>
                          <a:srgbClr val="000000"/>
                        </a:solidFill>
                        <a:effectLst/>
                        <a:latin typeface="Verdana" panose="020B0604030504040204" pitchFamily="34" charset="0"/>
                      </a:endParaRPr>
                    </a:p>
                  </a:txBody>
                  <a:tcPr marL="45720" marR="0" marT="27432" marB="2743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971664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Matrix</a:t>
            </a:r>
            <a:endParaRPr lang="en-US" dirty="0"/>
          </a:p>
        </p:txBody>
      </p:sp>
      <p:pic>
        <p:nvPicPr>
          <p:cNvPr id="4" name="Content Placeholder 3"/>
          <p:cNvPicPr>
            <a:picLocks noGrp="1" noChangeAspect="1"/>
          </p:cNvPicPr>
          <p:nvPr>
            <p:ph idx="1"/>
          </p:nvPr>
        </p:nvPicPr>
        <p:blipFill>
          <a:blip r:embed="rId3"/>
          <a:stretch>
            <a:fillRect/>
          </a:stretch>
        </p:blipFill>
        <p:spPr>
          <a:xfrm>
            <a:off x="557784" y="1533534"/>
            <a:ext cx="7552944" cy="1983858"/>
          </a:xfrm>
          <a:prstGeom prst="rect">
            <a:avLst/>
          </a:prstGeom>
        </p:spPr>
      </p:pic>
      <p:sp>
        <p:nvSpPr>
          <p:cNvPr id="5" name="Down Arrow 4"/>
          <p:cNvSpPr/>
          <p:nvPr/>
        </p:nvSpPr>
        <p:spPr>
          <a:xfrm>
            <a:off x="1298448" y="2816352"/>
            <a:ext cx="283464" cy="1271016"/>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227081" y="4204520"/>
            <a:ext cx="8753212" cy="952695"/>
          </a:xfrm>
          <a:prstGeom prst="rect">
            <a:avLst/>
          </a:prstGeom>
        </p:spPr>
      </p:pic>
      <p:sp>
        <p:nvSpPr>
          <p:cNvPr id="7" name="Rectangle 6"/>
          <p:cNvSpPr/>
          <p:nvPr/>
        </p:nvSpPr>
        <p:spPr>
          <a:xfrm>
            <a:off x="8407592" y="6495474"/>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smtClean="0">
                <a:solidFill>
                  <a:schemeClr val="tx1"/>
                </a:solidFill>
              </a:rPr>
              <a:t>SE 1</a:t>
            </a:r>
            <a:endParaRPr lang="en-US" dirty="0">
              <a:solidFill>
                <a:schemeClr val="tx1"/>
              </a:solidFill>
            </a:endParaRPr>
          </a:p>
        </p:txBody>
      </p:sp>
    </p:spTree>
    <p:extLst>
      <p:ext uri="{BB962C8B-B14F-4D97-AF65-F5344CB8AC3E}">
        <p14:creationId xmlns:p14="http://schemas.microsoft.com/office/powerpoint/2010/main" val="1372263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94863" y="311094"/>
            <a:ext cx="8229600" cy="1143000"/>
          </a:xfrm>
        </p:spPr>
        <p:txBody>
          <a:bodyPr/>
          <a:lstStyle/>
          <a:p>
            <a:r>
              <a:rPr lang="en-US" sz="3600" dirty="0" smtClean="0"/>
              <a:t>How Iterations Played </a:t>
            </a:r>
            <a:r>
              <a:rPr lang="en-US" sz="3600" dirty="0"/>
              <a:t>I</a:t>
            </a:r>
            <a:r>
              <a:rPr lang="en-US" sz="3600" dirty="0" smtClean="0"/>
              <a:t>nto </a:t>
            </a:r>
            <a:r>
              <a:rPr lang="en-US" sz="3600" dirty="0"/>
              <a:t>O</a:t>
            </a:r>
            <a:r>
              <a:rPr lang="en-US" sz="3600" dirty="0" smtClean="0"/>
              <a:t>ur Project</a:t>
            </a:r>
            <a:endParaRPr lang="en-US" sz="3600" dirty="0"/>
          </a:p>
        </p:txBody>
      </p:sp>
      <p:sp>
        <p:nvSpPr>
          <p:cNvPr id="4" name="Right Arrow 3"/>
          <p:cNvSpPr/>
          <p:nvPr/>
        </p:nvSpPr>
        <p:spPr>
          <a:xfrm rot="2640216">
            <a:off x="-6766" y="3399472"/>
            <a:ext cx="4447576" cy="1029062"/>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5" name="Right Arrow 4"/>
          <p:cNvSpPr/>
          <p:nvPr/>
        </p:nvSpPr>
        <p:spPr>
          <a:xfrm rot="18893458">
            <a:off x="5132980" y="3104681"/>
            <a:ext cx="3830812" cy="990175"/>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 name="Right Arrow 5"/>
          <p:cNvSpPr/>
          <p:nvPr/>
        </p:nvSpPr>
        <p:spPr>
          <a:xfrm>
            <a:off x="3886661" y="4674075"/>
            <a:ext cx="1909206" cy="1045647"/>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7" name="TextBox 6"/>
          <p:cNvSpPr txBox="1"/>
          <p:nvPr/>
        </p:nvSpPr>
        <p:spPr>
          <a:xfrm>
            <a:off x="594863" y="2307349"/>
            <a:ext cx="2194571" cy="369332"/>
          </a:xfrm>
          <a:prstGeom prst="rect">
            <a:avLst/>
          </a:prstGeom>
          <a:solidFill>
            <a:srgbClr val="44546A">
              <a:lumMod val="40000"/>
              <a:lumOff val="60000"/>
            </a:srgbClr>
          </a:solidFill>
          <a:ln>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Stakeholder Analysis</a:t>
            </a:r>
          </a:p>
        </p:txBody>
      </p:sp>
      <p:sp>
        <p:nvSpPr>
          <p:cNvPr id="8" name="TextBox 7"/>
          <p:cNvSpPr txBox="1"/>
          <p:nvPr/>
        </p:nvSpPr>
        <p:spPr>
          <a:xfrm>
            <a:off x="1431805" y="2977440"/>
            <a:ext cx="1488380" cy="369332"/>
          </a:xfrm>
          <a:prstGeom prst="rect">
            <a:avLst/>
          </a:prstGeom>
          <a:solidFill>
            <a:srgbClr val="44546A">
              <a:lumMod val="40000"/>
              <a:lumOff val="60000"/>
            </a:srgbClr>
          </a:solidFill>
          <a:ln>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Architecture</a:t>
            </a:r>
          </a:p>
        </p:txBody>
      </p:sp>
      <p:sp>
        <p:nvSpPr>
          <p:cNvPr id="9" name="TextBox 8"/>
          <p:cNvSpPr txBox="1"/>
          <p:nvPr/>
        </p:nvSpPr>
        <p:spPr>
          <a:xfrm>
            <a:off x="2443535" y="3832197"/>
            <a:ext cx="1580678" cy="369332"/>
          </a:xfrm>
          <a:prstGeom prst="rect">
            <a:avLst/>
          </a:prstGeom>
          <a:solidFill>
            <a:srgbClr val="44546A">
              <a:lumMod val="40000"/>
              <a:lumOff val="60000"/>
            </a:srgbClr>
          </a:solidFill>
          <a:ln>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Requirements</a:t>
            </a:r>
          </a:p>
        </p:txBody>
      </p:sp>
      <p:sp>
        <p:nvSpPr>
          <p:cNvPr id="10" name="TextBox 9"/>
          <p:cNvSpPr txBox="1"/>
          <p:nvPr/>
        </p:nvSpPr>
        <p:spPr>
          <a:xfrm>
            <a:off x="3938149" y="5018539"/>
            <a:ext cx="1580678" cy="369332"/>
          </a:xfrm>
          <a:prstGeom prst="rect">
            <a:avLst/>
          </a:prstGeom>
          <a:solidFill>
            <a:srgbClr val="44546A">
              <a:lumMod val="40000"/>
              <a:lumOff val="60000"/>
            </a:srgbClr>
          </a:solidFill>
          <a:ln>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System Design</a:t>
            </a:r>
          </a:p>
        </p:txBody>
      </p:sp>
      <p:sp>
        <p:nvSpPr>
          <p:cNvPr id="11" name="TextBox 10"/>
          <p:cNvSpPr txBox="1"/>
          <p:nvPr/>
        </p:nvSpPr>
        <p:spPr>
          <a:xfrm>
            <a:off x="5005528" y="3832197"/>
            <a:ext cx="1580678" cy="369332"/>
          </a:xfrm>
          <a:prstGeom prst="rect">
            <a:avLst/>
          </a:prstGeom>
          <a:solidFill>
            <a:srgbClr val="44546A">
              <a:lumMod val="40000"/>
              <a:lumOff val="60000"/>
            </a:srgbClr>
          </a:solidFill>
          <a:ln>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Verification</a:t>
            </a:r>
          </a:p>
        </p:txBody>
      </p:sp>
      <p:sp>
        <p:nvSpPr>
          <p:cNvPr id="12" name="TextBox 11"/>
          <p:cNvSpPr txBox="1"/>
          <p:nvPr/>
        </p:nvSpPr>
        <p:spPr>
          <a:xfrm>
            <a:off x="5869184" y="2977440"/>
            <a:ext cx="1580678" cy="369332"/>
          </a:xfrm>
          <a:prstGeom prst="rect">
            <a:avLst/>
          </a:prstGeom>
          <a:solidFill>
            <a:srgbClr val="44546A">
              <a:lumMod val="40000"/>
              <a:lumOff val="60000"/>
            </a:srgbClr>
          </a:solidFill>
          <a:ln>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Validation </a:t>
            </a:r>
          </a:p>
        </p:txBody>
      </p:sp>
      <p:sp>
        <p:nvSpPr>
          <p:cNvPr id="13" name="TextBox 12"/>
          <p:cNvSpPr txBox="1"/>
          <p:nvPr/>
        </p:nvSpPr>
        <p:spPr>
          <a:xfrm>
            <a:off x="5869184" y="2320228"/>
            <a:ext cx="2427972" cy="369332"/>
          </a:xfrm>
          <a:prstGeom prst="rect">
            <a:avLst/>
          </a:prstGeom>
          <a:solidFill>
            <a:srgbClr val="44546A">
              <a:lumMod val="40000"/>
              <a:lumOff val="60000"/>
            </a:srgbClr>
          </a:solidFill>
          <a:ln>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In-Service Maintenance</a:t>
            </a:r>
          </a:p>
        </p:txBody>
      </p:sp>
      <p:sp>
        <p:nvSpPr>
          <p:cNvPr id="14" name="TextBox 13"/>
          <p:cNvSpPr txBox="1"/>
          <p:nvPr/>
        </p:nvSpPr>
        <p:spPr>
          <a:xfrm rot="18936083">
            <a:off x="6502335" y="3755747"/>
            <a:ext cx="2684938" cy="707886"/>
          </a:xfrm>
          <a:prstGeom prst="rect">
            <a:avLst/>
          </a:prstGeom>
          <a:solidFill>
            <a:srgbClr val="FFC000"/>
          </a:solidFill>
          <a:ln>
            <a:solidFill>
              <a:srgbClr val="FF0000"/>
            </a:solidFill>
          </a:ln>
        </p:spPr>
        <p:txBody>
          <a:bodyPr wrap="square" rtlCol="0">
            <a:spAutoFit/>
          </a:bodyPr>
          <a:lstStyle/>
          <a:p>
            <a:r>
              <a:rPr lang="en-US" sz="2000" dirty="0" smtClean="0">
                <a:solidFill>
                  <a:prstClr val="black"/>
                </a:solidFill>
                <a:latin typeface="Calibri" panose="020F0502020204030204"/>
              </a:rPr>
              <a:t>Operations and Lifecycle Considerations</a:t>
            </a:r>
          </a:p>
        </p:txBody>
      </p:sp>
      <p:sp>
        <p:nvSpPr>
          <p:cNvPr id="15" name="TextBox 14"/>
          <p:cNvSpPr txBox="1"/>
          <p:nvPr/>
        </p:nvSpPr>
        <p:spPr>
          <a:xfrm rot="2706082">
            <a:off x="-126443" y="3898886"/>
            <a:ext cx="2684938" cy="707886"/>
          </a:xfrm>
          <a:prstGeom prst="rect">
            <a:avLst/>
          </a:prstGeom>
          <a:solidFill>
            <a:srgbClr val="FFC000"/>
          </a:solidFill>
          <a:ln>
            <a:solidFill>
              <a:srgbClr val="FF0000"/>
            </a:solidFill>
          </a:ln>
        </p:spPr>
        <p:txBody>
          <a:bodyPr wrap="square" rtlCol="0">
            <a:spAutoFit/>
          </a:bodyPr>
          <a:lstStyle/>
          <a:p>
            <a:r>
              <a:rPr lang="en-US" sz="2000" dirty="0" smtClean="0">
                <a:solidFill>
                  <a:prstClr val="black"/>
                </a:solidFill>
                <a:latin typeface="Calibri" panose="020F0502020204030204"/>
              </a:rPr>
              <a:t>Planning and Recipe Creation</a:t>
            </a:r>
          </a:p>
        </p:txBody>
      </p:sp>
      <p:sp>
        <p:nvSpPr>
          <p:cNvPr id="16" name="TextBox 15"/>
          <p:cNvSpPr txBox="1"/>
          <p:nvPr/>
        </p:nvSpPr>
        <p:spPr>
          <a:xfrm>
            <a:off x="3918975" y="2307349"/>
            <a:ext cx="1233878" cy="369332"/>
          </a:xfrm>
          <a:prstGeom prst="rect">
            <a:avLst/>
          </a:prstGeom>
          <a:solidFill>
            <a:srgbClr val="92D050"/>
          </a:solidFill>
        </p:spPr>
        <p:txBody>
          <a:bodyPr wrap="square" rtlCol="0">
            <a:spAutoFit/>
          </a:bodyPr>
          <a:lstStyle/>
          <a:p>
            <a:r>
              <a:rPr lang="en-US" dirty="0" smtClean="0">
                <a:solidFill>
                  <a:prstClr val="black"/>
                </a:solidFill>
                <a:latin typeface="Calibri" panose="020F0502020204030204"/>
              </a:rPr>
              <a:t>Iterations</a:t>
            </a:r>
          </a:p>
        </p:txBody>
      </p:sp>
      <p:sp>
        <p:nvSpPr>
          <p:cNvPr id="17" name="Curved Right Arrow 16"/>
          <p:cNvSpPr/>
          <p:nvPr/>
        </p:nvSpPr>
        <p:spPr>
          <a:xfrm rot="8474943">
            <a:off x="3325441" y="1955656"/>
            <a:ext cx="521367" cy="1881356"/>
          </a:xfrm>
          <a:prstGeom prst="curvedRightArrow">
            <a:avLst/>
          </a:prstGeom>
          <a:solidFill>
            <a:srgbClr val="92D05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18" name="Curved Right Arrow 17"/>
          <p:cNvSpPr/>
          <p:nvPr/>
        </p:nvSpPr>
        <p:spPr>
          <a:xfrm rot="9245580">
            <a:off x="3128547" y="2941774"/>
            <a:ext cx="310136" cy="866197"/>
          </a:xfrm>
          <a:prstGeom prst="curvedRightArrow">
            <a:avLst/>
          </a:prstGeom>
          <a:solidFill>
            <a:srgbClr val="92D05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19" name="Curved Right Arrow 18"/>
          <p:cNvSpPr/>
          <p:nvPr/>
        </p:nvSpPr>
        <p:spPr>
          <a:xfrm rot="5400000" flipH="1">
            <a:off x="4288009" y="3934617"/>
            <a:ext cx="407464" cy="1085891"/>
          </a:xfrm>
          <a:prstGeom prst="curvedRightArrow">
            <a:avLst/>
          </a:prstGeom>
          <a:solidFill>
            <a:srgbClr val="92D05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20" name="Rectangle 19"/>
          <p:cNvSpPr/>
          <p:nvPr/>
        </p:nvSpPr>
        <p:spPr>
          <a:xfrm>
            <a:off x="7961243" y="6495475"/>
            <a:ext cx="1076287" cy="269812"/>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a:solidFill>
                  <a:schemeClr val="tx1"/>
                </a:solidFill>
              </a:rPr>
              <a:t>SE 5</a:t>
            </a:r>
            <a:r>
              <a:rPr lang="en-US">
                <a:solidFill>
                  <a:schemeClr val="tx1"/>
                </a:solidFill>
              </a:rPr>
              <a:t>, 6</a:t>
            </a:r>
            <a:r>
              <a:rPr lang="en-US" dirty="0">
                <a:solidFill>
                  <a:schemeClr val="tx1"/>
                </a:solidFill>
              </a:rPr>
              <a:t>,</a:t>
            </a:r>
            <a:r>
              <a:rPr lang="en-US">
                <a:solidFill>
                  <a:schemeClr val="tx1"/>
                </a:solidFill>
              </a:rPr>
              <a:t> 8</a:t>
            </a:r>
            <a:endParaRPr lang="en-US" dirty="0">
              <a:solidFill>
                <a:schemeClr val="tx1"/>
              </a:solidFill>
            </a:endParaRPr>
          </a:p>
        </p:txBody>
      </p:sp>
      <p:sp>
        <p:nvSpPr>
          <p:cNvPr id="21" name="TextBox 20"/>
          <p:cNvSpPr txBox="1"/>
          <p:nvPr/>
        </p:nvSpPr>
        <p:spPr>
          <a:xfrm>
            <a:off x="3886661" y="5888048"/>
            <a:ext cx="1580678" cy="369332"/>
          </a:xfrm>
          <a:prstGeom prst="rect">
            <a:avLst/>
          </a:prstGeom>
          <a:solidFill>
            <a:srgbClr val="44546A">
              <a:lumMod val="40000"/>
              <a:lumOff val="60000"/>
            </a:srgbClr>
          </a:solidFill>
          <a:ln>
            <a:solidFill>
              <a:srgbClr val="FF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Prototype</a:t>
            </a:r>
          </a:p>
        </p:txBody>
      </p:sp>
      <p:sp>
        <p:nvSpPr>
          <p:cNvPr id="22" name="Curved Right Arrow 21"/>
          <p:cNvSpPr/>
          <p:nvPr/>
        </p:nvSpPr>
        <p:spPr>
          <a:xfrm rot="6112705">
            <a:off x="3678687" y="350310"/>
            <a:ext cx="848854" cy="3656140"/>
          </a:xfrm>
          <a:prstGeom prst="curvedRightArrow">
            <a:avLst/>
          </a:prstGeom>
          <a:solidFill>
            <a:srgbClr val="FF000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23" name="TextBox 22"/>
          <p:cNvSpPr txBox="1"/>
          <p:nvPr/>
        </p:nvSpPr>
        <p:spPr>
          <a:xfrm>
            <a:off x="2782065" y="1266829"/>
            <a:ext cx="2340325" cy="369332"/>
          </a:xfrm>
          <a:prstGeom prst="rect">
            <a:avLst/>
          </a:prstGeom>
          <a:solidFill>
            <a:srgbClr val="FF0000"/>
          </a:solidFill>
        </p:spPr>
        <p:txBody>
          <a:bodyPr wrap="square" rtlCol="0">
            <a:spAutoFit/>
          </a:bodyPr>
          <a:lstStyle/>
          <a:p>
            <a:r>
              <a:rPr lang="en-US" dirty="0" smtClean="0">
                <a:solidFill>
                  <a:prstClr val="black"/>
                </a:solidFill>
                <a:latin typeface="Calibri" panose="020F0502020204030204"/>
              </a:rPr>
              <a:t>Feasibility Evaluation</a:t>
            </a:r>
          </a:p>
        </p:txBody>
      </p:sp>
    </p:spTree>
    <p:extLst>
      <p:ext uri="{BB962C8B-B14F-4D97-AF65-F5344CB8AC3E}">
        <p14:creationId xmlns:p14="http://schemas.microsoft.com/office/powerpoint/2010/main" val="1521219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Feasibility Evaluation Plan</a:t>
            </a:r>
            <a:endParaRPr lang="en-US" dirty="0"/>
          </a:p>
        </p:txBody>
      </p:sp>
      <p:sp>
        <p:nvSpPr>
          <p:cNvPr id="3" name="Content Placeholder 2"/>
          <p:cNvSpPr>
            <a:spLocks noGrp="1"/>
          </p:cNvSpPr>
          <p:nvPr>
            <p:ph idx="1"/>
          </p:nvPr>
        </p:nvSpPr>
        <p:spPr/>
        <p:txBody>
          <a:bodyPr/>
          <a:lstStyle/>
          <a:p>
            <a:pPr marL="0" indent="0">
              <a:buNone/>
            </a:pPr>
            <a:r>
              <a:rPr lang="en-US" sz="2400" dirty="0"/>
              <a:t>Quality attributes </a:t>
            </a:r>
            <a:r>
              <a:rPr lang="en-US" sz="2400" dirty="0" smtClean="0"/>
              <a:t>to </a:t>
            </a:r>
            <a:r>
              <a:rPr lang="en-US" sz="2400" dirty="0"/>
              <a:t>verify high risk architecture </a:t>
            </a:r>
            <a:r>
              <a:rPr lang="en-US" sz="2400" dirty="0" smtClean="0"/>
              <a:t>decisions: </a:t>
            </a:r>
            <a:endParaRPr lang="en-US" sz="1600" dirty="0"/>
          </a:p>
          <a:p>
            <a:r>
              <a:rPr lang="en-US" sz="2400" b="1" dirty="0" smtClean="0"/>
              <a:t>Students </a:t>
            </a:r>
            <a:r>
              <a:rPr lang="en-US" sz="2400" b="1" dirty="0"/>
              <a:t>hungry when provided apples </a:t>
            </a:r>
            <a:endParaRPr lang="en-US" sz="1600" b="1" dirty="0"/>
          </a:p>
          <a:p>
            <a:pPr lvl="0"/>
            <a:r>
              <a:rPr lang="en-US" sz="2400" b="1" dirty="0"/>
              <a:t>Acceptance of the apples by students</a:t>
            </a:r>
            <a:r>
              <a:rPr lang="en-US" sz="2400" dirty="0"/>
              <a:t> </a:t>
            </a:r>
            <a:endParaRPr lang="en-US" sz="1600" dirty="0"/>
          </a:p>
          <a:p>
            <a:pPr lvl="0"/>
            <a:r>
              <a:rPr lang="en-US" sz="2400" b="1" dirty="0"/>
              <a:t>Responsive donor network for acquiring apples</a:t>
            </a:r>
            <a:r>
              <a:rPr lang="en-US" sz="2400" dirty="0"/>
              <a:t>  </a:t>
            </a:r>
            <a:endParaRPr lang="en-US" sz="1600" dirty="0"/>
          </a:p>
        </p:txBody>
      </p:sp>
      <p:grpSp>
        <p:nvGrpSpPr>
          <p:cNvPr id="4" name="Group 10"/>
          <p:cNvGrpSpPr/>
          <p:nvPr/>
        </p:nvGrpSpPr>
        <p:grpSpPr>
          <a:xfrm>
            <a:off x="1508631" y="3830470"/>
            <a:ext cx="5718176" cy="1623695"/>
            <a:chOff x="0" y="0"/>
            <a:chExt cx="5718413" cy="1624084"/>
          </a:xfrm>
        </p:grpSpPr>
        <p:pic>
          <p:nvPicPr>
            <p:cNvPr id="5" name="Picture 11" descr="C:\Users\av01188\Downloads\IMG_3548.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2906972" y="184245"/>
              <a:ext cx="1412544" cy="1057702"/>
            </a:xfrm>
            <a:prstGeom prst="rect">
              <a:avLst/>
            </a:prstGeom>
            <a:ln>
              <a:solidFill>
                <a:schemeClr val="tx1"/>
              </a:solidFill>
            </a:ln>
            <a:effectLst>
              <a:outerShdw blurRad="190500" algn="tl" rotWithShape="0">
                <a:srgbClr val="000000">
                  <a:alpha val="70000"/>
                </a:srgbClr>
              </a:outerShdw>
            </a:effectLst>
          </p:spPr>
        </p:pic>
        <p:pic>
          <p:nvPicPr>
            <p:cNvPr id="6" name="Picture 12" descr="C:\Users\av01188\Documents\MIT ESD.413\prototype\IMG_3565.JPG"/>
            <p:cNvPicPr>
              <a:picLocks noChangeAspect="1"/>
            </p:cNvPicPr>
            <p:nvPr/>
          </p:nvPicPr>
          <p:blipFill rotWithShape="1">
            <a:blip r:embed="rId4" cstate="print">
              <a:extLst>
                <a:ext uri="{28A0092B-C50C-407E-A947-70E740481C1C}">
                  <a14:useLocalDpi xmlns:a14="http://schemas.microsoft.com/office/drawing/2010/main" val="0"/>
                </a:ext>
              </a:extLst>
            </a:blip>
            <a:srcRect t="22205" r="3175" b="15620"/>
            <a:stretch/>
          </p:blipFill>
          <p:spPr bwMode="auto">
            <a:xfrm>
              <a:off x="0" y="0"/>
              <a:ext cx="2947916" cy="1419367"/>
            </a:xfrm>
            <a:prstGeom prst="rect">
              <a:avLst/>
            </a:prstGeom>
            <a:ln>
              <a:solidFill>
                <a:schemeClr val="tx1"/>
              </a:solidFill>
            </a:ln>
            <a:effectLst>
              <a:outerShdw blurRad="190500" algn="tl" rotWithShape="0">
                <a:srgbClr val="000000">
                  <a:alpha val="70000"/>
                </a:srgbClr>
              </a:outerShdw>
            </a:effectLst>
            <a:extLst>
              <a:ext uri="{53640926-AAD7-44D8-BBD7-CCE9431645EC}">
                <a14:shadowObscured xmlns:a14="http://schemas.microsoft.com/office/drawing/2010/main"/>
              </a:ext>
            </a:extLst>
          </p:spPr>
        </p:pic>
        <p:pic>
          <p:nvPicPr>
            <p:cNvPr id="7" name="Picture 13" descr="C:\Users\av01188\Documents\MIT ESD.413\prototype\IMG_3552.JPG"/>
            <p:cNvPicPr>
              <a:picLocks noChangeAspect="1"/>
            </p:cNvPicPr>
            <p:nvPr/>
          </p:nvPicPr>
          <p:blipFill rotWithShape="1">
            <a:blip r:embed="rId5" cstate="print">
              <a:extLst>
                <a:ext uri="{28A0092B-C50C-407E-A947-70E740481C1C}">
                  <a14:useLocalDpi xmlns:a14="http://schemas.microsoft.com/office/drawing/2010/main" val="0"/>
                </a:ext>
              </a:extLst>
            </a:blip>
            <a:srcRect l="18953" r="3856"/>
            <a:stretch/>
          </p:blipFill>
          <p:spPr bwMode="auto">
            <a:xfrm>
              <a:off x="4258102" y="0"/>
              <a:ext cx="1460311" cy="1419367"/>
            </a:xfrm>
            <a:prstGeom prst="rect">
              <a:avLst/>
            </a:prstGeom>
            <a:ln>
              <a:solidFill>
                <a:schemeClr val="tx1"/>
              </a:solid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8" name="Text Box 2"/>
            <p:cNvSpPr txBox="1">
              <a:spLocks noChangeArrowheads="1"/>
            </p:cNvSpPr>
            <p:nvPr/>
          </p:nvSpPr>
          <p:spPr bwMode="auto">
            <a:xfrm>
              <a:off x="0" y="1426191"/>
              <a:ext cx="2947670" cy="197485"/>
            </a:xfrm>
            <a:prstGeom prst="rect">
              <a:avLst/>
            </a:prstGeom>
            <a:solidFill>
              <a:srgbClr val="FFFFFF"/>
            </a:solidFill>
            <a:ln w="9525">
              <a:solidFill>
                <a:srgbClr val="000000"/>
              </a:solidFill>
              <a:miter lim="800000"/>
              <a:headEnd/>
              <a:tailEnd/>
            </a:ln>
          </p:spPr>
          <p:txBody>
            <a:bodyPr rot="0" vert="horz" wrap="square" lIns="0" tIns="0" rIns="0" bIns="0" anchor="t" anchorCtr="0">
              <a:noAutofit/>
            </a:bodyPr>
            <a:lstStyle/>
            <a:p>
              <a:pPr marL="0" marR="0" algn="ctr">
                <a:lnSpc>
                  <a:spcPct val="115000"/>
                </a:lnSpc>
                <a:spcBef>
                  <a:spcPts val="0"/>
                </a:spcBef>
                <a:spcAft>
                  <a:spcPts val="1000"/>
                </a:spcAft>
              </a:pPr>
              <a:r>
                <a:rPr lang="en-US" sz="1100">
                  <a:effectLst/>
                  <a:latin typeface="Calibri"/>
                  <a:ea typeface="Calibri"/>
                  <a:cs typeface="Times New Roman"/>
                </a:rPr>
                <a:t>1. Load Basket with apples (22-25 small)</a:t>
              </a:r>
            </a:p>
          </p:txBody>
        </p:sp>
        <p:sp>
          <p:nvSpPr>
            <p:cNvPr id="9" name="Text Box 2"/>
            <p:cNvSpPr txBox="1">
              <a:spLocks noChangeArrowheads="1"/>
            </p:cNvSpPr>
            <p:nvPr/>
          </p:nvSpPr>
          <p:spPr bwMode="auto">
            <a:xfrm>
              <a:off x="3104865" y="1426191"/>
              <a:ext cx="1016758" cy="197893"/>
            </a:xfrm>
            <a:prstGeom prst="rect">
              <a:avLst/>
            </a:prstGeom>
            <a:solidFill>
              <a:srgbClr val="FFFFFF"/>
            </a:solidFill>
            <a:ln w="9525">
              <a:solidFill>
                <a:srgbClr val="000000"/>
              </a:solidFill>
              <a:miter lim="800000"/>
              <a:headEnd/>
              <a:tailEnd/>
            </a:ln>
          </p:spPr>
          <p:txBody>
            <a:bodyPr rot="0" vert="horz" wrap="square" lIns="0" tIns="0" rIns="0" bIns="0" anchor="t" anchorCtr="0">
              <a:noAutofit/>
            </a:bodyPr>
            <a:lstStyle/>
            <a:p>
              <a:pPr marL="0" marR="0" algn="ctr">
                <a:lnSpc>
                  <a:spcPct val="115000"/>
                </a:lnSpc>
                <a:spcBef>
                  <a:spcPts val="0"/>
                </a:spcBef>
                <a:spcAft>
                  <a:spcPts val="1000"/>
                </a:spcAft>
              </a:pPr>
              <a:r>
                <a:rPr lang="en-US" sz="1100">
                  <a:effectLst/>
                  <a:latin typeface="Calibri"/>
                  <a:ea typeface="Calibri"/>
                  <a:cs typeface="Times New Roman"/>
                </a:rPr>
                <a:t>2. Start App</a:t>
              </a:r>
            </a:p>
          </p:txBody>
        </p:sp>
        <p:sp>
          <p:nvSpPr>
            <p:cNvPr id="10" name="Text Box 2"/>
            <p:cNvSpPr txBox="1">
              <a:spLocks noChangeArrowheads="1"/>
            </p:cNvSpPr>
            <p:nvPr/>
          </p:nvSpPr>
          <p:spPr bwMode="auto">
            <a:xfrm>
              <a:off x="4278573" y="1426191"/>
              <a:ext cx="1425575" cy="197485"/>
            </a:xfrm>
            <a:prstGeom prst="rect">
              <a:avLst/>
            </a:prstGeom>
            <a:solidFill>
              <a:srgbClr val="FFFFFF"/>
            </a:solidFill>
            <a:ln w="9525">
              <a:solidFill>
                <a:srgbClr val="000000"/>
              </a:solidFill>
              <a:miter lim="800000"/>
              <a:headEnd/>
              <a:tailEnd/>
            </a:ln>
          </p:spPr>
          <p:txBody>
            <a:bodyPr rot="0" vert="horz" wrap="square" lIns="0" tIns="0" rIns="0" bIns="0" anchor="t" anchorCtr="0">
              <a:noAutofit/>
            </a:bodyPr>
            <a:lstStyle/>
            <a:p>
              <a:pPr marL="0" marR="0" algn="ctr">
                <a:lnSpc>
                  <a:spcPct val="115000"/>
                </a:lnSpc>
                <a:spcBef>
                  <a:spcPts val="0"/>
                </a:spcBef>
                <a:spcAft>
                  <a:spcPts val="1000"/>
                </a:spcAft>
              </a:pPr>
              <a:r>
                <a:rPr lang="en-US" sz="1100" dirty="0">
                  <a:effectLst/>
                  <a:latin typeface="Calibri"/>
                  <a:ea typeface="Calibri"/>
                  <a:cs typeface="Times New Roman"/>
                </a:rPr>
                <a:t>3. Distribute Apples</a:t>
              </a:r>
            </a:p>
          </p:txBody>
        </p:sp>
      </p:grpSp>
      <p:sp>
        <p:nvSpPr>
          <p:cNvPr id="11" name="Rectangle 10"/>
          <p:cNvSpPr/>
          <p:nvPr/>
        </p:nvSpPr>
        <p:spPr>
          <a:xfrm>
            <a:off x="8371831" y="6457350"/>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PM 5</a:t>
            </a:r>
            <a:endParaRPr lang="en-US" sz="1400" dirty="0">
              <a:solidFill>
                <a:schemeClr val="tx1"/>
              </a:solidFill>
            </a:endParaRPr>
          </a:p>
        </p:txBody>
      </p:sp>
      <p:sp>
        <p:nvSpPr>
          <p:cNvPr id="12" name="TextBox 11"/>
          <p:cNvSpPr txBox="1"/>
          <p:nvPr/>
        </p:nvSpPr>
        <p:spPr>
          <a:xfrm>
            <a:off x="0" y="5652700"/>
            <a:ext cx="9144000" cy="276999"/>
          </a:xfrm>
          <a:prstGeom prst="rect">
            <a:avLst/>
          </a:prstGeom>
          <a:noFill/>
        </p:spPr>
        <p:txBody>
          <a:bodyPr wrap="square" rtlCol="0">
            <a:spAutoFit/>
          </a:bodyPr>
          <a:lstStyle/>
          <a:p>
            <a:pPr algn="ctr"/>
            <a:r>
              <a:rPr lang="en-US" sz="1200" dirty="0">
                <a:hlinkClick r:id="rId6"/>
              </a:rPr>
              <a:t>https://</a:t>
            </a:r>
            <a:r>
              <a:rPr lang="en-US" sz="1200" dirty="0" smtClean="0">
                <a:hlinkClick r:id="rId6"/>
              </a:rPr>
              <a:t>github.com/apple-o-matic/proto1/blob/master/system_engineering/Apple-o-matic_Feasibility_Evaluation.docx</a:t>
            </a:r>
            <a:r>
              <a:rPr lang="en-US" sz="1200" dirty="0" smtClean="0"/>
              <a:t> </a:t>
            </a:r>
            <a:endParaRPr lang="en-US" sz="1200" dirty="0"/>
          </a:p>
        </p:txBody>
      </p:sp>
    </p:spTree>
    <p:extLst>
      <p:ext uri="{BB962C8B-B14F-4D97-AF65-F5344CB8AC3E}">
        <p14:creationId xmlns:p14="http://schemas.microsoft.com/office/powerpoint/2010/main" val="21048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5182"/>
            <a:ext cx="9143999" cy="1143000"/>
          </a:xfrm>
        </p:spPr>
        <p:txBody>
          <a:bodyPr/>
          <a:lstStyle/>
          <a:p>
            <a:r>
              <a:rPr lang="en-US" dirty="0" smtClean="0"/>
              <a:t>System Problem Statement</a:t>
            </a:r>
            <a:endParaRPr lang="en-US" dirty="0"/>
          </a:p>
        </p:txBody>
      </p:sp>
      <p:sp>
        <p:nvSpPr>
          <p:cNvPr id="3" name="Content Placeholder 2"/>
          <p:cNvSpPr>
            <a:spLocks noGrp="1"/>
          </p:cNvSpPr>
          <p:nvPr>
            <p:ph idx="1"/>
          </p:nvPr>
        </p:nvSpPr>
        <p:spPr/>
        <p:txBody>
          <a:bodyPr/>
          <a:lstStyle/>
          <a:p>
            <a:r>
              <a:rPr lang="en-US" sz="2400" u="sng" dirty="0" smtClean="0"/>
              <a:t>To</a:t>
            </a:r>
            <a:r>
              <a:rPr lang="en-US" sz="2400" dirty="0" smtClean="0"/>
              <a:t> satisfy a child’s hunger quickly and nutritiously</a:t>
            </a:r>
          </a:p>
        </p:txBody>
      </p:sp>
      <p:sp>
        <p:nvSpPr>
          <p:cNvPr id="4" name="Rectangle 3"/>
          <p:cNvSpPr/>
          <p:nvPr/>
        </p:nvSpPr>
        <p:spPr>
          <a:xfrm>
            <a:off x="8407592" y="6495474"/>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smtClean="0">
                <a:solidFill>
                  <a:srgbClr val="000000"/>
                </a:solidFill>
              </a:rPr>
              <a:t>SA 3</a:t>
            </a:r>
            <a:endParaRPr lang="en-US" dirty="0">
              <a:solidFill>
                <a:srgbClr val="000000"/>
              </a:solidFill>
            </a:endParaRPr>
          </a:p>
        </p:txBody>
      </p:sp>
      <p:pic>
        <p:nvPicPr>
          <p:cNvPr id="5"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25404" b="18420"/>
          <a:stretch/>
        </p:blipFill>
        <p:spPr>
          <a:xfrm>
            <a:off x="1035165" y="2299790"/>
            <a:ext cx="2450552" cy="2443512"/>
          </a:xfrm>
          <a:prstGeom prst="rect">
            <a:avLst/>
          </a:prstGeom>
          <a:ln>
            <a:solidFill>
              <a:schemeClr val="tx1"/>
            </a:solidFill>
          </a:ln>
          <a:effectLst>
            <a:outerShdw blurRad="63500" sx="102000" sy="102000" algn="ctr" rotWithShape="0">
              <a:prstClr val="black">
                <a:alpha val="40000"/>
              </a:prstClr>
            </a:outerShdw>
          </a:effectLst>
        </p:spPr>
      </p:pic>
      <p:pic>
        <p:nvPicPr>
          <p:cNvPr id="6"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7904" b="46048"/>
          <a:stretch/>
        </p:blipFill>
        <p:spPr>
          <a:xfrm>
            <a:off x="5091024" y="2299790"/>
            <a:ext cx="2989549" cy="2443512"/>
          </a:xfrm>
          <a:prstGeom prst="rect">
            <a:avLst/>
          </a:prstGeom>
          <a:ln>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31667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Feasibility Evaluation Prototype</a:t>
            </a:r>
            <a:endParaRPr lang="en-US" dirty="0"/>
          </a:p>
        </p:txBody>
      </p:sp>
      <p:sp>
        <p:nvSpPr>
          <p:cNvPr id="3" name="Content Placeholder 2"/>
          <p:cNvSpPr>
            <a:spLocks noGrp="1"/>
          </p:cNvSpPr>
          <p:nvPr>
            <p:ph idx="1"/>
          </p:nvPr>
        </p:nvSpPr>
        <p:spPr/>
        <p:txBody>
          <a:bodyPr/>
          <a:lstStyle/>
          <a:p>
            <a:r>
              <a:rPr lang="en-US" dirty="0" smtClean="0"/>
              <a:t>Tablet App Created</a:t>
            </a:r>
            <a:endParaRPr lang="en-US"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6971" y="2127925"/>
            <a:ext cx="6134974" cy="402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3"/>
          <p:cNvSpPr txBox="1"/>
          <p:nvPr/>
        </p:nvSpPr>
        <p:spPr>
          <a:xfrm>
            <a:off x="3625795" y="6184328"/>
            <a:ext cx="5391284" cy="369332"/>
          </a:xfrm>
          <a:prstGeom prst="rect">
            <a:avLst/>
          </a:prstGeom>
          <a:noFill/>
        </p:spPr>
        <p:txBody>
          <a:bodyPr wrap="none" rtlCol="0">
            <a:spAutoFit/>
          </a:bodyPr>
          <a:lstStyle/>
          <a:p>
            <a:r>
              <a:rPr lang="en-US" dirty="0">
                <a:hlinkClick r:id="rId4"/>
              </a:rPr>
              <a:t>http://ai2.appinventor.mit.edu/#5775598984101888</a:t>
            </a:r>
            <a:endParaRPr lang="en-US" dirty="0"/>
          </a:p>
        </p:txBody>
      </p:sp>
    </p:spTree>
    <p:extLst>
      <p:ext uri="{BB962C8B-B14F-4D97-AF65-F5344CB8AC3E}">
        <p14:creationId xmlns:p14="http://schemas.microsoft.com/office/powerpoint/2010/main" val="140460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 Implementation</a:t>
            </a:r>
            <a:endParaRPr lang="en-US" dirty="0"/>
          </a:p>
        </p:txBody>
      </p:sp>
      <p:pic>
        <p:nvPicPr>
          <p:cNvPr id="4" name="TD5ZU7QKNEI?rel=0"/>
          <p:cNvPicPr>
            <a:picLocks noGrp="1" noRot="1" noChangeAspect="1"/>
          </p:cNvPicPr>
          <p:nvPr>
            <p:ph idx="1"/>
            <a:videoFile r:link="rId1"/>
          </p:nvPr>
        </p:nvPicPr>
        <p:blipFill>
          <a:blip r:embed="rId4"/>
          <a:stretch>
            <a:fillRect/>
          </a:stretch>
        </p:blipFill>
        <p:spPr>
          <a:xfrm>
            <a:off x="344385" y="1291811"/>
            <a:ext cx="8491520" cy="4776480"/>
          </a:xfrm>
          <a:prstGeom prst="rect">
            <a:avLst/>
          </a:prstGeom>
        </p:spPr>
      </p:pic>
      <p:sp>
        <p:nvSpPr>
          <p:cNvPr id="5" name="TextBox 5"/>
          <p:cNvSpPr txBox="1"/>
          <p:nvPr/>
        </p:nvSpPr>
        <p:spPr>
          <a:xfrm>
            <a:off x="4210050" y="6368534"/>
            <a:ext cx="3416320" cy="369332"/>
          </a:xfrm>
          <a:prstGeom prst="rect">
            <a:avLst/>
          </a:prstGeom>
          <a:noFill/>
        </p:spPr>
        <p:txBody>
          <a:bodyPr wrap="none" rtlCol="0">
            <a:spAutoFit/>
          </a:bodyPr>
          <a:lstStyle/>
          <a:p>
            <a:r>
              <a:rPr lang="en-US" dirty="0">
                <a:hlinkClick r:id="rId5"/>
              </a:rPr>
              <a:t>https://youtu.be/TD5ZU7QKNEI</a:t>
            </a:r>
            <a:endParaRPr lang="en-US" dirty="0"/>
          </a:p>
        </p:txBody>
      </p:sp>
    </p:spTree>
    <p:extLst>
      <p:ext uri="{BB962C8B-B14F-4D97-AF65-F5344CB8AC3E}">
        <p14:creationId xmlns:p14="http://schemas.microsoft.com/office/powerpoint/2010/main" val="1023507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372901"/>
          </a:xfrm>
        </p:spPr>
        <p:txBody>
          <a:bodyPr/>
          <a:lstStyle/>
          <a:p>
            <a:r>
              <a:rPr lang="en-US"/>
              <a:t>Project Results of</a:t>
            </a:r>
            <a:r>
              <a:rPr lang="en-US" dirty="0"/>
              <a:t/>
            </a:r>
            <a:br>
              <a:rPr lang="en-US" dirty="0"/>
            </a:br>
            <a:r>
              <a:rPr lang="en-US"/>
              <a:t>Feasibility Evaluation</a:t>
            </a:r>
            <a:endParaRPr lang="en-US" dirty="0"/>
          </a:p>
        </p:txBody>
      </p:sp>
      <p:sp>
        <p:nvSpPr>
          <p:cNvPr id="3" name="Content Placeholder 2"/>
          <p:cNvSpPr>
            <a:spLocks noGrp="1"/>
          </p:cNvSpPr>
          <p:nvPr>
            <p:ph idx="1"/>
          </p:nvPr>
        </p:nvSpPr>
        <p:spPr bwMode="auto">
          <a:xfrm>
            <a:off x="148476" y="1471752"/>
            <a:ext cx="5358245" cy="2094407"/>
          </a:xfrm>
          <a:prstGeom prst="rect">
            <a:avLst/>
          </a:prstGeom>
          <a:noFill/>
          <a:ln>
            <a:solidFill>
              <a:schemeClr val="dk1">
                <a:shade val="95000"/>
                <a:satMod val="105000"/>
              </a:schemeClr>
            </a:solidFill>
          </a:ln>
          <a:extLst>
            <a:ext uri="{909E8E84-426E-40DD-AFC4-6F175D3DCCD1}">
              <a14:hiddenFill xmlns:a14="http://schemas.microsoft.com/office/drawing/2010/main">
                <a:solidFill>
                  <a:srgbClr val="FFFFFF"/>
                </a:solidFill>
              </a14:hiddenFill>
            </a:ext>
          </a:extLst>
        </p:spPr>
        <p:txBody>
          <a:bodyPr/>
          <a:lstStyle/>
          <a:p>
            <a:pPr marL="0" indent="0">
              <a:buNone/>
            </a:pPr>
            <a:r>
              <a:rPr lang="en-US" sz="1400" b="1" dirty="0"/>
              <a:t>Students hungry when provided apples?</a:t>
            </a:r>
            <a:endParaRPr lang="en-US" sz="1200" b="1" dirty="0"/>
          </a:p>
          <a:p>
            <a:pPr marL="0" indent="0">
              <a:buNone/>
            </a:pPr>
            <a:r>
              <a:rPr lang="en-US" sz="1200" b="1"/>
              <a:t> </a:t>
            </a:r>
            <a:endParaRPr lang="en-US" sz="1200" b="1" dirty="0"/>
          </a:p>
          <a:p>
            <a:pPr marL="0" indent="0">
              <a:buNone/>
            </a:pPr>
            <a:endParaRPr lang="en-US" sz="1200" b="1" dirty="0"/>
          </a:p>
          <a:p>
            <a:pPr marL="0" indent="0">
              <a:buNone/>
            </a:pPr>
            <a:r>
              <a:rPr lang="en-US" sz="4400" b="1"/>
              <a:t>  78% YES</a:t>
            </a:r>
            <a:endParaRPr lang="en-US" sz="4400" b="1" dirty="0"/>
          </a:p>
        </p:txBody>
      </p:sp>
      <p:pic>
        <p:nvPicPr>
          <p:cNvPr id="410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7981" y="5085359"/>
            <a:ext cx="3416494" cy="176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90893" y="1516380"/>
            <a:ext cx="3089720" cy="1760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14747" y="207215"/>
            <a:ext cx="1620158" cy="11965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2" name="Picture 7" descr="C:\Temp\apple-o-matic_photos\Taking_Apple_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5372" t="23336" r="9575" b="18951"/>
          <a:stretch/>
        </p:blipFill>
        <p:spPr bwMode="auto">
          <a:xfrm>
            <a:off x="148476" y="192695"/>
            <a:ext cx="1501086" cy="118020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62318" y="3305631"/>
            <a:ext cx="3150686" cy="1760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5084" y="1493520"/>
            <a:ext cx="1609078" cy="1983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Content Placeholder 2"/>
          <p:cNvSpPr txBox="1">
            <a:spLocks/>
          </p:cNvSpPr>
          <p:nvPr/>
        </p:nvSpPr>
        <p:spPr bwMode="auto">
          <a:xfrm>
            <a:off x="148476" y="3617875"/>
            <a:ext cx="5358244" cy="2213965"/>
          </a:xfrm>
          <a:prstGeom prst="rect">
            <a:avLst/>
          </a:prstGeom>
          <a:noFill/>
          <a:ln>
            <a:solidFill>
              <a:schemeClr val="dk1">
                <a:shade val="95000"/>
                <a:satMod val="105000"/>
              </a:schemeClr>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defTabSz="-13873163" rtl="0" eaLnBrk="1" fontAlgn="base" hangingPunct="1">
              <a:spcBef>
                <a:spcPct val="20000"/>
              </a:spcBef>
              <a:spcAft>
                <a:spcPct val="0"/>
              </a:spcAft>
              <a:buChar char="•"/>
              <a:defRPr sz="3200">
                <a:solidFill>
                  <a:schemeClr val="tx1"/>
                </a:solidFill>
                <a:latin typeface="+mn-lt"/>
                <a:ea typeface="ＭＳ Ｐゴシック" pitchFamily="-107" charset="-128"/>
                <a:cs typeface="ＭＳ Ｐゴシック" pitchFamily="-107" charset="-128"/>
              </a:defRPr>
            </a:lvl1pPr>
            <a:lvl2pPr marL="742950" indent="-285750" algn="l" defTabSz="-13873163" rtl="0" eaLnBrk="1" fontAlgn="base" hangingPunct="1">
              <a:spcBef>
                <a:spcPct val="20000"/>
              </a:spcBef>
              <a:spcAft>
                <a:spcPct val="0"/>
              </a:spcAft>
              <a:buChar char="–"/>
              <a:defRPr sz="2800">
                <a:solidFill>
                  <a:schemeClr val="tx1"/>
                </a:solidFill>
                <a:latin typeface="+mn-lt"/>
                <a:ea typeface="ＭＳ Ｐゴシック" charset="-128"/>
              </a:defRPr>
            </a:lvl2pPr>
            <a:lvl3pPr marL="1143000" indent="-228600" algn="l" defTabSz="-13873163" rtl="0" eaLnBrk="1" fontAlgn="base" hangingPunct="1">
              <a:spcBef>
                <a:spcPct val="20000"/>
              </a:spcBef>
              <a:spcAft>
                <a:spcPct val="0"/>
              </a:spcAft>
              <a:buChar char="•"/>
              <a:defRPr sz="2400">
                <a:solidFill>
                  <a:schemeClr val="tx1"/>
                </a:solidFill>
                <a:latin typeface="+mn-lt"/>
                <a:ea typeface="ＭＳ Ｐゴシック" charset="-128"/>
              </a:defRPr>
            </a:lvl3pPr>
            <a:lvl4pPr marL="16002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4pPr>
            <a:lvl5pPr marL="20574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5pPr>
            <a:lvl6pPr marL="25146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6pPr>
            <a:lvl7pPr marL="29718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7pPr>
            <a:lvl8pPr marL="34290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8pPr>
            <a:lvl9pPr marL="38862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a:buFontTx/>
              <a:buNone/>
            </a:pPr>
            <a:r>
              <a:rPr lang="en-US" sz="1400" b="1" kern="0" dirty="0"/>
              <a:t>Acceptance of the apples by students?</a:t>
            </a:r>
            <a:r>
              <a:rPr lang="en-US" sz="1400" kern="0" dirty="0"/>
              <a:t>  </a:t>
            </a:r>
            <a:endParaRPr lang="en-US" sz="1200" kern="0" dirty="0"/>
          </a:p>
          <a:p>
            <a:pPr marL="0" indent="0">
              <a:buFontTx/>
              <a:buNone/>
            </a:pPr>
            <a:endParaRPr lang="en-US" sz="1200" kern="0" dirty="0"/>
          </a:p>
          <a:p>
            <a:pPr marL="0" indent="0">
              <a:buFontTx/>
              <a:buNone/>
            </a:pPr>
            <a:endParaRPr lang="en-US" sz="1200" kern="0" dirty="0"/>
          </a:p>
          <a:p>
            <a:pPr marL="0" indent="0">
              <a:buFontTx/>
              <a:buNone/>
            </a:pPr>
            <a:r>
              <a:rPr lang="en-US" sz="4400" b="1" kern="0"/>
              <a:t>  </a:t>
            </a:r>
            <a:r>
              <a:rPr lang="en-US" sz="4400" b="1" kern="0" dirty="0"/>
              <a:t>94% YES</a:t>
            </a:r>
            <a:endParaRPr lang="en-US" sz="1200" kern="0" dirty="0"/>
          </a:p>
          <a:p>
            <a:pPr marL="0" indent="0">
              <a:buFontTx/>
              <a:buNone/>
            </a:pPr>
            <a:r>
              <a:rPr lang="en-US" sz="1200" kern="0" dirty="0"/>
              <a:t> 		        Exceeded goal of 20%</a:t>
            </a:r>
          </a:p>
        </p:txBody>
      </p:sp>
      <p:pic>
        <p:nvPicPr>
          <p:cNvPr id="26"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5724" y="3658932"/>
            <a:ext cx="1562667" cy="2080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8371831" y="6457350"/>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a:solidFill>
                  <a:schemeClr val="tx1"/>
                </a:solidFill>
              </a:rPr>
              <a:t>PM </a:t>
            </a:r>
            <a:r>
              <a:rPr lang="en-US" sz="1400" dirty="0">
                <a:solidFill>
                  <a:schemeClr val="tx1"/>
                </a:solidFill>
              </a:rPr>
              <a:t>1</a:t>
            </a:r>
            <a:r>
              <a:rPr lang="en-US" sz="1400">
                <a:solidFill>
                  <a:schemeClr val="tx1"/>
                </a:solidFill>
              </a:rPr>
              <a:t>, 5</a:t>
            </a:r>
            <a:endParaRPr lang="en-US" sz="1400" dirty="0">
              <a:solidFill>
                <a:schemeClr val="tx1"/>
              </a:solidFill>
            </a:endParaRPr>
          </a:p>
        </p:txBody>
      </p:sp>
      <p:sp>
        <p:nvSpPr>
          <p:cNvPr id="13" name="TextBox 12"/>
          <p:cNvSpPr txBox="1"/>
          <p:nvPr/>
        </p:nvSpPr>
        <p:spPr>
          <a:xfrm>
            <a:off x="0" y="5828416"/>
            <a:ext cx="5717982" cy="215444"/>
          </a:xfrm>
          <a:prstGeom prst="rect">
            <a:avLst/>
          </a:prstGeom>
          <a:noFill/>
        </p:spPr>
        <p:txBody>
          <a:bodyPr wrap="square" lIns="9144" rIns="9144" rtlCol="0">
            <a:spAutoFit/>
          </a:bodyPr>
          <a:lstStyle/>
          <a:p>
            <a:pPr algn="ctr"/>
            <a:r>
              <a:rPr lang="en-US" sz="800" dirty="0">
                <a:hlinkClick r:id="rId10"/>
              </a:rPr>
              <a:t>https://</a:t>
            </a:r>
            <a:r>
              <a:rPr lang="en-US" sz="800" dirty="0" smtClean="0">
                <a:hlinkClick r:id="rId10"/>
              </a:rPr>
              <a:t>github.com/apple-o-matic/proto1/blob/master/system_engineering/Apple-o-matic_Evaluation_Survey_with_Results.xlsx</a:t>
            </a:r>
            <a:r>
              <a:rPr lang="en-US" sz="800" dirty="0" smtClean="0"/>
              <a:t> </a:t>
            </a:r>
            <a:endParaRPr lang="en-US" sz="800" dirty="0"/>
          </a:p>
        </p:txBody>
      </p:sp>
    </p:spTree>
    <p:extLst>
      <p:ext uri="{BB962C8B-B14F-4D97-AF65-F5344CB8AC3E}">
        <p14:creationId xmlns:p14="http://schemas.microsoft.com/office/powerpoint/2010/main" val="47842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1372901"/>
          </a:xfrm>
        </p:spPr>
        <p:txBody>
          <a:bodyPr/>
          <a:lstStyle/>
          <a:p>
            <a:r>
              <a:rPr lang="en-US"/>
              <a:t>Project Results of</a:t>
            </a:r>
            <a:r>
              <a:rPr lang="en-US" dirty="0"/>
              <a:t/>
            </a:r>
            <a:br>
              <a:rPr lang="en-US" dirty="0"/>
            </a:br>
            <a:r>
              <a:rPr lang="en-US"/>
              <a:t>Feasibility Evaluation</a:t>
            </a:r>
            <a:endParaRPr lang="en-US" dirty="0"/>
          </a:p>
        </p:txBody>
      </p:sp>
      <p:sp>
        <p:nvSpPr>
          <p:cNvPr id="2" name="TextBox 5"/>
          <p:cNvSpPr txBox="1"/>
          <p:nvPr/>
        </p:nvSpPr>
        <p:spPr>
          <a:xfrm>
            <a:off x="4210050" y="6368534"/>
            <a:ext cx="3288080" cy="369332"/>
          </a:xfrm>
          <a:prstGeom prst="rect">
            <a:avLst/>
          </a:prstGeom>
          <a:noFill/>
        </p:spPr>
        <p:txBody>
          <a:bodyPr wrap="none" rtlCol="0">
            <a:spAutoFit/>
          </a:bodyPr>
          <a:lstStyle/>
          <a:p>
            <a:r>
              <a:rPr lang="en-US" dirty="0" smtClean="0">
                <a:hlinkClick r:id="rId4"/>
              </a:rPr>
              <a:t>https://youtu.be/wKC4JofBfNE</a:t>
            </a:r>
            <a:endParaRPr lang="en-US" dirty="0"/>
          </a:p>
        </p:txBody>
      </p:sp>
      <p:pic>
        <p:nvPicPr>
          <p:cNvPr id="4" name="wKC4JofBfNE"/>
          <p:cNvPicPr>
            <a:picLocks noGrp="1" noRot="1" noChangeAspect="1"/>
          </p:cNvPicPr>
          <p:nvPr>
            <p:ph idx="1"/>
            <a:videoFile r:link="rId1"/>
          </p:nvPr>
        </p:nvPicPr>
        <p:blipFill>
          <a:blip r:embed="rId5"/>
          <a:stretch>
            <a:fillRect/>
          </a:stretch>
        </p:blipFill>
        <p:spPr>
          <a:xfrm>
            <a:off x="412396" y="1466850"/>
            <a:ext cx="8280400" cy="4657725"/>
          </a:xfrm>
          <a:prstGeom prst="rect">
            <a:avLst/>
          </a:prstGeom>
        </p:spPr>
      </p:pic>
    </p:spTree>
    <p:extLst>
      <p:ext uri="{BB962C8B-B14F-4D97-AF65-F5344CB8AC3E}">
        <p14:creationId xmlns:p14="http://schemas.microsoft.com/office/powerpoint/2010/main" val="524191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3106" name="Slide Number Placeholder 4"/>
          <p:cNvSpPr>
            <a:spLocks noGrp="1"/>
          </p:cNvSpPr>
          <p:nvPr>
            <p:ph type="sldNum" sz="quarter" idx="4294967295"/>
          </p:nvPr>
        </p:nvSpPr>
        <p:spPr>
          <a:xfrm>
            <a:off x="6553200" y="6248400"/>
            <a:ext cx="1905000" cy="457200"/>
          </a:xfrm>
          <a:prstGeom prst="rect">
            <a:avLst/>
          </a:prstGeom>
          <a:noFill/>
        </p:spPr>
        <p:txBody>
          <a:bodyPr/>
          <a:lstStyle/>
          <a:p>
            <a:fld id="{A5409FB7-C7CB-4950-8623-178C00ADE536}" type="slidenum">
              <a:rPr lang="en-US">
                <a:solidFill>
                  <a:prstClr val="black">
                    <a:tint val="75000"/>
                  </a:prstClr>
                </a:solidFill>
              </a:rPr>
              <a:pPr/>
              <a:t>24</a:t>
            </a:fld>
            <a:endParaRPr lang="en-US" sz="1400" b="1">
              <a:solidFill>
                <a:prstClr val="black">
                  <a:tint val="75000"/>
                </a:prstClr>
              </a:solidFill>
            </a:endParaRPr>
          </a:p>
        </p:txBody>
      </p:sp>
      <p:sp>
        <p:nvSpPr>
          <p:cNvPr id="303107" name="Rectangle 2"/>
          <p:cNvSpPr>
            <a:spLocks noGrp="1" noChangeArrowheads="1"/>
          </p:cNvSpPr>
          <p:nvPr>
            <p:ph type="title"/>
          </p:nvPr>
        </p:nvSpPr>
        <p:spPr/>
        <p:txBody>
          <a:bodyPr/>
          <a:lstStyle/>
          <a:p>
            <a:r>
              <a:rPr lang="en-US" smtClean="0">
                <a:solidFill>
                  <a:srgbClr val="990000"/>
                </a:solidFill>
              </a:rPr>
              <a:t>Verification and Validation Loops</a:t>
            </a:r>
            <a:endParaRPr lang="en-US" sz="2400" smtClean="0"/>
          </a:p>
        </p:txBody>
      </p:sp>
      <p:sp>
        <p:nvSpPr>
          <p:cNvPr id="303108" name="Freeform 3"/>
          <p:cNvSpPr>
            <a:spLocks/>
          </p:cNvSpPr>
          <p:nvPr/>
        </p:nvSpPr>
        <p:spPr bwMode="auto">
          <a:xfrm>
            <a:off x="6172200" y="3810000"/>
            <a:ext cx="914400" cy="838200"/>
          </a:xfrm>
          <a:custGeom>
            <a:avLst/>
            <a:gdLst>
              <a:gd name="T0" fmla="*/ 0 w 960"/>
              <a:gd name="T1" fmla="*/ 64477 h 624"/>
              <a:gd name="T2" fmla="*/ 640080 w 960"/>
              <a:gd name="T3" fmla="*/ 128954 h 624"/>
              <a:gd name="T4" fmla="*/ 914400 w 960"/>
              <a:gd name="T5" fmla="*/ 8382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chemeClr val="tx1"/>
            </a:solidFill>
            <a:round/>
            <a:headEnd type="none" w="sm" len="sm"/>
            <a:tailEnd type="arrow" w="med" len="med"/>
          </a:ln>
        </p:spPr>
        <p:txBody>
          <a:bodyPr wrap="none" anchor="ctr"/>
          <a:lstStyle/>
          <a:p>
            <a:pPr defTabSz="457200"/>
            <a:endParaRPr lang="en-US">
              <a:solidFill>
                <a:prstClr val="black"/>
              </a:solidFill>
            </a:endParaRPr>
          </a:p>
        </p:txBody>
      </p:sp>
      <p:sp>
        <p:nvSpPr>
          <p:cNvPr id="303109" name="Freeform 4"/>
          <p:cNvSpPr>
            <a:spLocks/>
          </p:cNvSpPr>
          <p:nvPr/>
        </p:nvSpPr>
        <p:spPr bwMode="auto">
          <a:xfrm flipV="1">
            <a:off x="6172200" y="5334000"/>
            <a:ext cx="838200" cy="609600"/>
          </a:xfrm>
          <a:custGeom>
            <a:avLst/>
            <a:gdLst>
              <a:gd name="T0" fmla="*/ 0 w 960"/>
              <a:gd name="T1" fmla="*/ 46892 h 624"/>
              <a:gd name="T2" fmla="*/ 586740 w 960"/>
              <a:gd name="T3" fmla="*/ 93785 h 624"/>
              <a:gd name="T4" fmla="*/ 838200 w 960"/>
              <a:gd name="T5" fmla="*/ 6096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chemeClr val="tx1"/>
            </a:solidFill>
            <a:round/>
            <a:headEnd type="arrow" w="med" len="med"/>
            <a:tailEnd/>
          </a:ln>
        </p:spPr>
        <p:txBody>
          <a:bodyPr wrap="none" anchor="ctr"/>
          <a:lstStyle/>
          <a:p>
            <a:pPr defTabSz="457200"/>
            <a:endParaRPr lang="en-US">
              <a:solidFill>
                <a:prstClr val="black"/>
              </a:solidFill>
            </a:endParaRPr>
          </a:p>
        </p:txBody>
      </p:sp>
      <p:sp>
        <p:nvSpPr>
          <p:cNvPr id="303110" name="Freeform 5"/>
          <p:cNvSpPr>
            <a:spLocks/>
          </p:cNvSpPr>
          <p:nvPr/>
        </p:nvSpPr>
        <p:spPr bwMode="auto">
          <a:xfrm flipH="1" flipV="1">
            <a:off x="4267200" y="5334000"/>
            <a:ext cx="838200" cy="609600"/>
          </a:xfrm>
          <a:custGeom>
            <a:avLst/>
            <a:gdLst>
              <a:gd name="T0" fmla="*/ 0 w 960"/>
              <a:gd name="T1" fmla="*/ 46892 h 624"/>
              <a:gd name="T2" fmla="*/ 586740 w 960"/>
              <a:gd name="T3" fmla="*/ 93785 h 624"/>
              <a:gd name="T4" fmla="*/ 838200 w 960"/>
              <a:gd name="T5" fmla="*/ 6096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chemeClr val="tx1"/>
            </a:solidFill>
            <a:round/>
            <a:headEnd type="none" w="sm" len="sm"/>
            <a:tailEnd type="arrow" w="med" len="med"/>
          </a:ln>
        </p:spPr>
        <p:txBody>
          <a:bodyPr wrap="none" anchor="ctr"/>
          <a:lstStyle/>
          <a:p>
            <a:pPr defTabSz="457200"/>
            <a:endParaRPr lang="en-US">
              <a:solidFill>
                <a:prstClr val="black"/>
              </a:solidFill>
            </a:endParaRPr>
          </a:p>
        </p:txBody>
      </p:sp>
      <p:sp>
        <p:nvSpPr>
          <p:cNvPr id="303111" name="Freeform 6"/>
          <p:cNvSpPr>
            <a:spLocks/>
          </p:cNvSpPr>
          <p:nvPr/>
        </p:nvSpPr>
        <p:spPr bwMode="auto">
          <a:xfrm flipH="1">
            <a:off x="4191000" y="3810000"/>
            <a:ext cx="838200" cy="609600"/>
          </a:xfrm>
          <a:custGeom>
            <a:avLst/>
            <a:gdLst>
              <a:gd name="T0" fmla="*/ 0 w 960"/>
              <a:gd name="T1" fmla="*/ 46892 h 624"/>
              <a:gd name="T2" fmla="*/ 586740 w 960"/>
              <a:gd name="T3" fmla="*/ 93785 h 624"/>
              <a:gd name="T4" fmla="*/ 838200 w 960"/>
              <a:gd name="T5" fmla="*/ 6096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chemeClr val="tx1"/>
            </a:solidFill>
            <a:round/>
            <a:headEnd type="arrow" w="med" len="med"/>
            <a:tailEnd/>
          </a:ln>
        </p:spPr>
        <p:txBody>
          <a:bodyPr wrap="none" anchor="ctr"/>
          <a:lstStyle/>
          <a:p>
            <a:pPr defTabSz="457200"/>
            <a:endParaRPr lang="en-US">
              <a:solidFill>
                <a:prstClr val="black"/>
              </a:solidFill>
            </a:endParaRPr>
          </a:p>
        </p:txBody>
      </p:sp>
      <p:sp>
        <p:nvSpPr>
          <p:cNvPr id="303112" name="Freeform 7"/>
          <p:cNvSpPr>
            <a:spLocks/>
          </p:cNvSpPr>
          <p:nvPr/>
        </p:nvSpPr>
        <p:spPr bwMode="auto">
          <a:xfrm>
            <a:off x="4114800" y="2514600"/>
            <a:ext cx="1295400" cy="838200"/>
          </a:xfrm>
          <a:custGeom>
            <a:avLst/>
            <a:gdLst>
              <a:gd name="T0" fmla="*/ 0 w 960"/>
              <a:gd name="T1" fmla="*/ 64477 h 624"/>
              <a:gd name="T2" fmla="*/ 906780 w 960"/>
              <a:gd name="T3" fmla="*/ 128954 h 624"/>
              <a:gd name="T4" fmla="*/ 1295400 w 960"/>
              <a:gd name="T5" fmla="*/ 8382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rgbClr val="FF0000"/>
            </a:solidFill>
            <a:round/>
            <a:headEnd type="none" w="sm" len="sm"/>
            <a:tailEnd type="arrow" w="med" len="med"/>
          </a:ln>
        </p:spPr>
        <p:txBody>
          <a:bodyPr wrap="none" anchor="ctr"/>
          <a:lstStyle/>
          <a:p>
            <a:pPr defTabSz="457200"/>
            <a:endParaRPr lang="en-US">
              <a:solidFill>
                <a:prstClr val="black"/>
              </a:solidFill>
            </a:endParaRPr>
          </a:p>
        </p:txBody>
      </p:sp>
      <p:sp>
        <p:nvSpPr>
          <p:cNvPr id="303113" name="Text Box 8"/>
          <p:cNvSpPr txBox="1">
            <a:spLocks noChangeArrowheads="1"/>
          </p:cNvSpPr>
          <p:nvPr/>
        </p:nvSpPr>
        <p:spPr bwMode="auto">
          <a:xfrm>
            <a:off x="3048002" y="2362200"/>
            <a:ext cx="954107" cy="523220"/>
          </a:xfrm>
          <a:prstGeom prst="rect">
            <a:avLst/>
          </a:prstGeom>
          <a:noFill/>
          <a:ln w="12700">
            <a:noFill/>
            <a:miter lim="800000"/>
            <a:headEnd type="none" w="sm" len="sm"/>
            <a:tailEnd type="none" w="sm" len="sm"/>
          </a:ln>
        </p:spPr>
        <p:txBody>
          <a:bodyPr wrap="none">
            <a:spAutoFit/>
          </a:bodyPr>
          <a:lstStyle/>
          <a:p>
            <a:pPr defTabSz="457200"/>
            <a:r>
              <a:rPr lang="en-US" sz="1400" b="1" dirty="0">
                <a:solidFill>
                  <a:prstClr val="black"/>
                </a:solidFill>
              </a:rPr>
              <a:t>Upstream</a:t>
            </a:r>
          </a:p>
          <a:p>
            <a:pPr defTabSz="457200"/>
            <a:r>
              <a:rPr lang="en-US" sz="1400" b="1" dirty="0">
                <a:solidFill>
                  <a:prstClr val="black"/>
                </a:solidFill>
              </a:rPr>
              <a:t>Influences</a:t>
            </a:r>
          </a:p>
        </p:txBody>
      </p:sp>
      <p:sp>
        <p:nvSpPr>
          <p:cNvPr id="303114" name="Text Box 9"/>
          <p:cNvSpPr txBox="1">
            <a:spLocks noChangeArrowheads="1"/>
          </p:cNvSpPr>
          <p:nvPr/>
        </p:nvSpPr>
        <p:spPr bwMode="auto">
          <a:xfrm>
            <a:off x="4970314" y="3352800"/>
            <a:ext cx="1416348" cy="738664"/>
          </a:xfrm>
          <a:prstGeom prst="rect">
            <a:avLst/>
          </a:prstGeom>
          <a:noFill/>
          <a:ln w="12700">
            <a:noFill/>
            <a:miter lim="800000"/>
            <a:headEnd type="none" w="sm" len="sm"/>
            <a:tailEnd type="none" w="sm" len="sm"/>
          </a:ln>
        </p:spPr>
        <p:txBody>
          <a:bodyPr wrap="none">
            <a:spAutoFit/>
          </a:bodyPr>
          <a:lstStyle/>
          <a:p>
            <a:pPr algn="ctr" defTabSz="457200"/>
            <a:r>
              <a:rPr lang="en-US" sz="1400" b="1">
                <a:solidFill>
                  <a:prstClr val="black"/>
                </a:solidFill>
              </a:rPr>
              <a:t>Set goals </a:t>
            </a:r>
          </a:p>
          <a:p>
            <a:pPr algn="ctr" defTabSz="457200"/>
            <a:r>
              <a:rPr lang="en-US" sz="1400" b="1">
                <a:solidFill>
                  <a:prstClr val="black"/>
                </a:solidFill>
              </a:rPr>
              <a:t>=Metric + Target </a:t>
            </a:r>
          </a:p>
          <a:p>
            <a:pPr algn="ctr" defTabSz="457200"/>
            <a:r>
              <a:rPr lang="en-US" sz="1400" b="1">
                <a:solidFill>
                  <a:prstClr val="black"/>
                </a:solidFill>
              </a:rPr>
              <a:t>value</a:t>
            </a:r>
          </a:p>
        </p:txBody>
      </p:sp>
      <p:sp>
        <p:nvSpPr>
          <p:cNvPr id="303115" name="Text Box 10"/>
          <p:cNvSpPr txBox="1">
            <a:spLocks noChangeArrowheads="1"/>
          </p:cNvSpPr>
          <p:nvPr/>
        </p:nvSpPr>
        <p:spPr bwMode="auto">
          <a:xfrm>
            <a:off x="6858001" y="3679825"/>
            <a:ext cx="874007" cy="276999"/>
          </a:xfrm>
          <a:prstGeom prst="rect">
            <a:avLst/>
          </a:prstGeom>
          <a:noFill/>
          <a:ln w="12700">
            <a:noFill/>
            <a:miter lim="800000"/>
            <a:headEnd type="none" w="sm" len="sm"/>
            <a:tailEnd type="none" w="sm" len="sm"/>
          </a:ln>
        </p:spPr>
        <p:txBody>
          <a:bodyPr wrap="none">
            <a:spAutoFit/>
          </a:bodyPr>
          <a:lstStyle/>
          <a:p>
            <a:pPr defTabSz="457200"/>
            <a:r>
              <a:rPr lang="en-US" sz="1200" b="1">
                <a:solidFill>
                  <a:prstClr val="black"/>
                </a:solidFill>
              </a:rPr>
              <a:t>Complete?</a:t>
            </a:r>
          </a:p>
        </p:txBody>
      </p:sp>
      <p:sp>
        <p:nvSpPr>
          <p:cNvPr id="303116" name="Text Box 11"/>
          <p:cNvSpPr txBox="1">
            <a:spLocks noChangeArrowheads="1"/>
          </p:cNvSpPr>
          <p:nvPr/>
        </p:nvSpPr>
        <p:spPr bwMode="auto">
          <a:xfrm>
            <a:off x="6660115" y="4724400"/>
            <a:ext cx="860908" cy="523220"/>
          </a:xfrm>
          <a:prstGeom prst="rect">
            <a:avLst/>
          </a:prstGeom>
          <a:noFill/>
          <a:ln w="12700">
            <a:noFill/>
            <a:miter lim="800000"/>
            <a:headEnd type="none" w="sm" len="sm"/>
            <a:tailEnd type="none" w="sm" len="sm"/>
          </a:ln>
        </p:spPr>
        <p:txBody>
          <a:bodyPr wrap="none">
            <a:spAutoFit/>
          </a:bodyPr>
          <a:lstStyle/>
          <a:p>
            <a:pPr algn="ctr" defTabSz="457200"/>
            <a:r>
              <a:rPr lang="en-US" sz="1400" b="1">
                <a:solidFill>
                  <a:prstClr val="black"/>
                </a:solidFill>
              </a:rPr>
              <a:t>Intended</a:t>
            </a:r>
          </a:p>
          <a:p>
            <a:pPr algn="ctr" defTabSz="457200"/>
            <a:r>
              <a:rPr lang="en-US" sz="1400" b="1">
                <a:solidFill>
                  <a:prstClr val="black"/>
                </a:solidFill>
              </a:rPr>
              <a:t>function</a:t>
            </a:r>
          </a:p>
        </p:txBody>
      </p:sp>
      <p:sp>
        <p:nvSpPr>
          <p:cNvPr id="303117" name="Text Box 12"/>
          <p:cNvSpPr txBox="1">
            <a:spLocks noChangeArrowheads="1"/>
          </p:cNvSpPr>
          <p:nvPr/>
        </p:nvSpPr>
        <p:spPr bwMode="auto">
          <a:xfrm>
            <a:off x="6186863" y="5432425"/>
            <a:ext cx="710451" cy="276999"/>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Concept</a:t>
            </a:r>
          </a:p>
        </p:txBody>
      </p:sp>
      <p:sp>
        <p:nvSpPr>
          <p:cNvPr id="303118" name="Text Box 13"/>
          <p:cNvSpPr txBox="1">
            <a:spLocks noChangeArrowheads="1"/>
          </p:cNvSpPr>
          <p:nvPr/>
        </p:nvSpPr>
        <p:spPr bwMode="auto">
          <a:xfrm>
            <a:off x="5361597" y="5715000"/>
            <a:ext cx="573457" cy="307777"/>
          </a:xfrm>
          <a:prstGeom prst="rect">
            <a:avLst/>
          </a:prstGeom>
          <a:noFill/>
          <a:ln w="12700">
            <a:noFill/>
            <a:miter lim="800000"/>
            <a:headEnd type="none" w="sm" len="sm"/>
            <a:tailEnd type="none" w="sm" len="sm"/>
          </a:ln>
        </p:spPr>
        <p:txBody>
          <a:bodyPr wrap="none">
            <a:spAutoFit/>
          </a:bodyPr>
          <a:lstStyle/>
          <a:p>
            <a:pPr algn="ctr" defTabSz="457200"/>
            <a:r>
              <a:rPr lang="en-US" sz="1400" b="1">
                <a:solidFill>
                  <a:prstClr val="black"/>
                </a:solidFill>
              </a:rPr>
              <a:t>Form</a:t>
            </a:r>
          </a:p>
        </p:txBody>
      </p:sp>
      <p:sp>
        <p:nvSpPr>
          <p:cNvPr id="303119" name="Text Box 14"/>
          <p:cNvSpPr txBox="1">
            <a:spLocks noChangeArrowheads="1"/>
          </p:cNvSpPr>
          <p:nvPr/>
        </p:nvSpPr>
        <p:spPr bwMode="auto">
          <a:xfrm>
            <a:off x="2332997" y="5051425"/>
            <a:ext cx="599744" cy="276999"/>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Model</a:t>
            </a:r>
          </a:p>
        </p:txBody>
      </p:sp>
      <p:sp>
        <p:nvSpPr>
          <p:cNvPr id="303120" name="Text Box 15"/>
          <p:cNvSpPr txBox="1">
            <a:spLocks noChangeArrowheads="1"/>
          </p:cNvSpPr>
          <p:nvPr/>
        </p:nvSpPr>
        <p:spPr bwMode="auto">
          <a:xfrm>
            <a:off x="3337826" y="5508625"/>
            <a:ext cx="930062" cy="276999"/>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Consistent?</a:t>
            </a:r>
          </a:p>
        </p:txBody>
      </p:sp>
      <p:sp>
        <p:nvSpPr>
          <p:cNvPr id="303121" name="Text Box 16"/>
          <p:cNvSpPr txBox="1">
            <a:spLocks noChangeArrowheads="1"/>
          </p:cNvSpPr>
          <p:nvPr/>
        </p:nvSpPr>
        <p:spPr bwMode="auto">
          <a:xfrm>
            <a:off x="3568294" y="4572000"/>
            <a:ext cx="1364476" cy="738664"/>
          </a:xfrm>
          <a:prstGeom prst="rect">
            <a:avLst/>
          </a:prstGeom>
          <a:noFill/>
          <a:ln w="12700">
            <a:noFill/>
            <a:miter lim="800000"/>
            <a:headEnd type="none" w="sm" len="sm"/>
            <a:tailEnd type="none" w="sm" len="sm"/>
          </a:ln>
        </p:spPr>
        <p:txBody>
          <a:bodyPr wrap="none">
            <a:spAutoFit/>
          </a:bodyPr>
          <a:lstStyle/>
          <a:p>
            <a:pPr algn="ctr" defTabSz="457200"/>
            <a:r>
              <a:rPr lang="en-US" sz="1400" b="1">
                <a:solidFill>
                  <a:prstClr val="black"/>
                </a:solidFill>
              </a:rPr>
              <a:t>Delivered Goals</a:t>
            </a:r>
          </a:p>
          <a:p>
            <a:pPr algn="ctr" defTabSz="457200"/>
            <a:r>
              <a:rPr lang="en-US" sz="1400" b="1">
                <a:solidFill>
                  <a:prstClr val="black"/>
                </a:solidFill>
              </a:rPr>
              <a:t>=Metrics + </a:t>
            </a:r>
          </a:p>
          <a:p>
            <a:pPr algn="ctr" defTabSz="457200"/>
            <a:r>
              <a:rPr lang="en-US" sz="1400" b="1">
                <a:solidFill>
                  <a:prstClr val="black"/>
                </a:solidFill>
              </a:rPr>
              <a:t>Delivered value</a:t>
            </a:r>
          </a:p>
        </p:txBody>
      </p:sp>
      <p:sp>
        <p:nvSpPr>
          <p:cNvPr id="303122" name="Text Box 17"/>
          <p:cNvSpPr txBox="1">
            <a:spLocks noChangeArrowheads="1"/>
          </p:cNvSpPr>
          <p:nvPr/>
        </p:nvSpPr>
        <p:spPr bwMode="auto">
          <a:xfrm>
            <a:off x="3704624" y="3581400"/>
            <a:ext cx="920369" cy="276999"/>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Attainable?</a:t>
            </a:r>
          </a:p>
        </p:txBody>
      </p:sp>
      <p:sp>
        <p:nvSpPr>
          <p:cNvPr id="303123" name="Freeform 18"/>
          <p:cNvSpPr>
            <a:spLocks/>
          </p:cNvSpPr>
          <p:nvPr/>
        </p:nvSpPr>
        <p:spPr bwMode="auto">
          <a:xfrm flipH="1" flipV="1">
            <a:off x="2057400" y="1905000"/>
            <a:ext cx="838200" cy="609600"/>
          </a:xfrm>
          <a:custGeom>
            <a:avLst/>
            <a:gdLst>
              <a:gd name="T0" fmla="*/ 0 w 960"/>
              <a:gd name="T1" fmla="*/ 46892 h 624"/>
              <a:gd name="T2" fmla="*/ 586740 w 960"/>
              <a:gd name="T3" fmla="*/ 93785 h 624"/>
              <a:gd name="T4" fmla="*/ 838200 w 960"/>
              <a:gd name="T5" fmla="*/ 6096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chemeClr val="tx1"/>
            </a:solidFill>
            <a:round/>
            <a:headEnd type="arrow" w="med" len="med"/>
            <a:tailEnd/>
          </a:ln>
        </p:spPr>
        <p:txBody>
          <a:bodyPr wrap="none" anchor="ctr"/>
          <a:lstStyle/>
          <a:p>
            <a:pPr defTabSz="457200"/>
            <a:endParaRPr lang="en-US">
              <a:solidFill>
                <a:prstClr val="black"/>
              </a:solidFill>
            </a:endParaRPr>
          </a:p>
        </p:txBody>
      </p:sp>
      <p:sp>
        <p:nvSpPr>
          <p:cNvPr id="303124" name="Text Box 19"/>
          <p:cNvSpPr txBox="1">
            <a:spLocks noChangeArrowheads="1"/>
          </p:cNvSpPr>
          <p:nvPr/>
        </p:nvSpPr>
        <p:spPr bwMode="auto">
          <a:xfrm>
            <a:off x="1600201" y="1524000"/>
            <a:ext cx="546456" cy="307777"/>
          </a:xfrm>
          <a:prstGeom prst="rect">
            <a:avLst/>
          </a:prstGeom>
          <a:noFill/>
          <a:ln w="12700">
            <a:noFill/>
            <a:miter lim="800000"/>
            <a:headEnd type="none" w="sm" len="sm"/>
            <a:tailEnd type="none" w="sm" len="sm"/>
          </a:ln>
        </p:spPr>
        <p:txBody>
          <a:bodyPr wrap="none">
            <a:spAutoFit/>
          </a:bodyPr>
          <a:lstStyle/>
          <a:p>
            <a:pPr defTabSz="457200"/>
            <a:r>
              <a:rPr lang="en-US" sz="1400" b="1">
                <a:solidFill>
                  <a:prstClr val="black"/>
                </a:solidFill>
              </a:rPr>
              <a:t>Start</a:t>
            </a:r>
          </a:p>
        </p:txBody>
      </p:sp>
      <p:sp>
        <p:nvSpPr>
          <p:cNvPr id="303125" name="Freeform 20"/>
          <p:cNvSpPr>
            <a:spLocks/>
          </p:cNvSpPr>
          <p:nvPr/>
        </p:nvSpPr>
        <p:spPr bwMode="auto">
          <a:xfrm flipH="1" flipV="1">
            <a:off x="2057400" y="4800600"/>
            <a:ext cx="2895600" cy="1219200"/>
          </a:xfrm>
          <a:custGeom>
            <a:avLst/>
            <a:gdLst>
              <a:gd name="T0" fmla="*/ 0 w 960"/>
              <a:gd name="T1" fmla="*/ 93785 h 624"/>
              <a:gd name="T2" fmla="*/ 2026920 w 960"/>
              <a:gd name="T3" fmla="*/ 187569 h 624"/>
              <a:gd name="T4" fmla="*/ 2895600 w 960"/>
              <a:gd name="T5" fmla="*/ 12192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rgbClr val="FF0000"/>
            </a:solidFill>
            <a:round/>
            <a:headEnd type="none" w="sm" len="sm"/>
            <a:tailEnd type="arrow" w="med" len="med"/>
          </a:ln>
        </p:spPr>
        <p:txBody>
          <a:bodyPr wrap="none" anchor="ctr"/>
          <a:lstStyle/>
          <a:p>
            <a:pPr defTabSz="457200"/>
            <a:endParaRPr lang="en-US">
              <a:solidFill>
                <a:prstClr val="black"/>
              </a:solidFill>
            </a:endParaRPr>
          </a:p>
        </p:txBody>
      </p:sp>
      <p:sp>
        <p:nvSpPr>
          <p:cNvPr id="303126" name="Text Box 21"/>
          <p:cNvSpPr txBox="1">
            <a:spLocks noChangeArrowheads="1"/>
          </p:cNvSpPr>
          <p:nvPr/>
        </p:nvSpPr>
        <p:spPr bwMode="auto">
          <a:xfrm>
            <a:off x="4618997" y="5584825"/>
            <a:ext cx="599744" cy="276999"/>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Model</a:t>
            </a:r>
          </a:p>
        </p:txBody>
      </p:sp>
      <p:sp>
        <p:nvSpPr>
          <p:cNvPr id="303127" name="Text Box 22"/>
          <p:cNvSpPr txBox="1">
            <a:spLocks noChangeArrowheads="1"/>
          </p:cNvSpPr>
          <p:nvPr/>
        </p:nvSpPr>
        <p:spPr bwMode="auto">
          <a:xfrm>
            <a:off x="1079307" y="4419600"/>
            <a:ext cx="1591063" cy="307777"/>
          </a:xfrm>
          <a:prstGeom prst="rect">
            <a:avLst/>
          </a:prstGeom>
          <a:noFill/>
          <a:ln w="12700">
            <a:noFill/>
            <a:miter lim="800000"/>
            <a:headEnd type="none" w="sm" len="sm"/>
            <a:tailEnd type="none" w="sm" len="sm"/>
          </a:ln>
        </p:spPr>
        <p:txBody>
          <a:bodyPr wrap="none">
            <a:spAutoFit/>
          </a:bodyPr>
          <a:lstStyle/>
          <a:p>
            <a:pPr algn="ctr" defTabSz="457200"/>
            <a:r>
              <a:rPr lang="en-US" sz="1400" b="1">
                <a:solidFill>
                  <a:prstClr val="black"/>
                </a:solidFill>
              </a:rPr>
              <a:t>Delivered Function</a:t>
            </a:r>
          </a:p>
        </p:txBody>
      </p:sp>
      <p:sp>
        <p:nvSpPr>
          <p:cNvPr id="303128" name="Freeform 23"/>
          <p:cNvSpPr>
            <a:spLocks/>
          </p:cNvSpPr>
          <p:nvPr/>
        </p:nvSpPr>
        <p:spPr bwMode="auto">
          <a:xfrm rot="5272125" flipH="1" flipV="1">
            <a:off x="1514475" y="2895600"/>
            <a:ext cx="1752600" cy="1295400"/>
          </a:xfrm>
          <a:custGeom>
            <a:avLst/>
            <a:gdLst>
              <a:gd name="T0" fmla="*/ 0 w 960"/>
              <a:gd name="T1" fmla="*/ 99646 h 624"/>
              <a:gd name="T2" fmla="*/ 1226820 w 960"/>
              <a:gd name="T3" fmla="*/ 199292 h 624"/>
              <a:gd name="T4" fmla="*/ 1752600 w 960"/>
              <a:gd name="T5" fmla="*/ 12954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rgbClr val="FF0000"/>
            </a:solidFill>
            <a:round/>
            <a:headEnd type="none" w="sm" len="sm"/>
            <a:tailEnd type="arrow" w="med" len="med"/>
          </a:ln>
        </p:spPr>
        <p:txBody>
          <a:bodyPr wrap="none" anchor="ctr"/>
          <a:lstStyle/>
          <a:p>
            <a:pPr defTabSz="457200"/>
            <a:endParaRPr lang="en-US">
              <a:solidFill>
                <a:prstClr val="black"/>
              </a:solidFill>
            </a:endParaRPr>
          </a:p>
        </p:txBody>
      </p:sp>
      <p:sp>
        <p:nvSpPr>
          <p:cNvPr id="303129" name="Text Box 24"/>
          <p:cNvSpPr txBox="1">
            <a:spLocks noChangeArrowheads="1"/>
          </p:cNvSpPr>
          <p:nvPr/>
        </p:nvSpPr>
        <p:spPr bwMode="auto">
          <a:xfrm>
            <a:off x="459466" y="3070226"/>
            <a:ext cx="1194032" cy="461665"/>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Is goal </a:t>
            </a:r>
          </a:p>
          <a:p>
            <a:pPr algn="ctr" defTabSz="457200"/>
            <a:r>
              <a:rPr lang="en-US" sz="1200" b="1">
                <a:solidFill>
                  <a:prstClr val="black"/>
                </a:solidFill>
              </a:rPr>
              <a:t>representative?</a:t>
            </a:r>
          </a:p>
        </p:txBody>
      </p:sp>
      <p:sp>
        <p:nvSpPr>
          <p:cNvPr id="303130" name="Freeform 25"/>
          <p:cNvSpPr>
            <a:spLocks/>
          </p:cNvSpPr>
          <p:nvPr/>
        </p:nvSpPr>
        <p:spPr bwMode="auto">
          <a:xfrm flipH="1">
            <a:off x="5943600" y="2514600"/>
            <a:ext cx="1295400" cy="838200"/>
          </a:xfrm>
          <a:custGeom>
            <a:avLst/>
            <a:gdLst>
              <a:gd name="T0" fmla="*/ 0 w 960"/>
              <a:gd name="T1" fmla="*/ 64477 h 624"/>
              <a:gd name="T2" fmla="*/ 906780 w 960"/>
              <a:gd name="T3" fmla="*/ 128954 h 624"/>
              <a:gd name="T4" fmla="*/ 1295400 w 960"/>
              <a:gd name="T5" fmla="*/ 8382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chemeClr val="tx1"/>
            </a:solidFill>
            <a:round/>
            <a:headEnd type="arrow" w="med" len="med"/>
            <a:tailEnd/>
          </a:ln>
        </p:spPr>
        <p:txBody>
          <a:bodyPr wrap="none" anchor="ctr"/>
          <a:lstStyle/>
          <a:p>
            <a:pPr defTabSz="457200"/>
            <a:endParaRPr lang="en-US">
              <a:solidFill>
                <a:prstClr val="black"/>
              </a:solidFill>
            </a:endParaRPr>
          </a:p>
        </p:txBody>
      </p:sp>
      <p:sp>
        <p:nvSpPr>
          <p:cNvPr id="303131" name="Text Box 26"/>
          <p:cNvSpPr txBox="1">
            <a:spLocks noChangeArrowheads="1"/>
          </p:cNvSpPr>
          <p:nvPr/>
        </p:nvSpPr>
        <p:spPr bwMode="auto">
          <a:xfrm>
            <a:off x="7456488" y="2362200"/>
            <a:ext cx="925512" cy="523220"/>
          </a:xfrm>
          <a:prstGeom prst="rect">
            <a:avLst/>
          </a:prstGeom>
          <a:noFill/>
          <a:ln w="12700">
            <a:noFill/>
            <a:miter lim="800000"/>
            <a:headEnd type="none" w="sm" len="sm"/>
            <a:tailEnd type="none" w="sm" len="sm"/>
          </a:ln>
        </p:spPr>
        <p:txBody>
          <a:bodyPr>
            <a:spAutoFit/>
          </a:bodyPr>
          <a:lstStyle/>
          <a:p>
            <a:pPr defTabSz="457200"/>
            <a:r>
              <a:rPr lang="en-US" sz="1400" b="1">
                <a:solidFill>
                  <a:prstClr val="black"/>
                </a:solidFill>
              </a:rPr>
              <a:t>End SE process</a:t>
            </a:r>
          </a:p>
        </p:txBody>
      </p:sp>
      <p:sp>
        <p:nvSpPr>
          <p:cNvPr id="303132" name="Text Box 27"/>
          <p:cNvSpPr txBox="1">
            <a:spLocks noChangeArrowheads="1"/>
          </p:cNvSpPr>
          <p:nvPr/>
        </p:nvSpPr>
        <p:spPr bwMode="auto">
          <a:xfrm>
            <a:off x="1909073" y="3375025"/>
            <a:ext cx="841171" cy="276999"/>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Validation</a:t>
            </a:r>
          </a:p>
        </p:txBody>
      </p:sp>
      <p:sp>
        <p:nvSpPr>
          <p:cNvPr id="303133" name="Text Box 28"/>
          <p:cNvSpPr txBox="1">
            <a:spLocks noChangeArrowheads="1"/>
          </p:cNvSpPr>
          <p:nvPr/>
        </p:nvSpPr>
        <p:spPr bwMode="auto">
          <a:xfrm>
            <a:off x="7121264" y="5508625"/>
            <a:ext cx="795861" cy="276999"/>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Solvable?</a:t>
            </a:r>
          </a:p>
        </p:txBody>
      </p:sp>
      <p:sp>
        <p:nvSpPr>
          <p:cNvPr id="303134" name="Text Box 29"/>
          <p:cNvSpPr txBox="1">
            <a:spLocks noChangeArrowheads="1"/>
          </p:cNvSpPr>
          <p:nvPr/>
        </p:nvSpPr>
        <p:spPr bwMode="auto">
          <a:xfrm>
            <a:off x="5903623" y="4060826"/>
            <a:ext cx="973719" cy="461665"/>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Functional </a:t>
            </a:r>
          </a:p>
          <a:p>
            <a:pPr algn="ctr" defTabSz="457200"/>
            <a:r>
              <a:rPr lang="en-US" sz="1200" b="1">
                <a:solidFill>
                  <a:prstClr val="black"/>
                </a:solidFill>
              </a:rPr>
              <a:t>Deployment</a:t>
            </a:r>
          </a:p>
        </p:txBody>
      </p:sp>
      <p:sp>
        <p:nvSpPr>
          <p:cNvPr id="303135" name="Text Box 30"/>
          <p:cNvSpPr txBox="1">
            <a:spLocks noChangeArrowheads="1"/>
          </p:cNvSpPr>
          <p:nvPr/>
        </p:nvSpPr>
        <p:spPr bwMode="auto">
          <a:xfrm>
            <a:off x="4377741" y="4060825"/>
            <a:ext cx="926681" cy="276999"/>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Verification</a:t>
            </a:r>
          </a:p>
        </p:txBody>
      </p:sp>
      <p:sp>
        <p:nvSpPr>
          <p:cNvPr id="303136" name="Text Box 31"/>
          <p:cNvSpPr txBox="1">
            <a:spLocks noChangeArrowheads="1"/>
          </p:cNvSpPr>
          <p:nvPr/>
        </p:nvSpPr>
        <p:spPr bwMode="auto">
          <a:xfrm>
            <a:off x="2713200" y="3962401"/>
            <a:ext cx="950588" cy="523220"/>
          </a:xfrm>
          <a:prstGeom prst="rect">
            <a:avLst/>
          </a:prstGeom>
          <a:solidFill>
            <a:srgbClr val="FF5050"/>
          </a:solidFill>
          <a:ln w="12700">
            <a:solidFill>
              <a:schemeClr val="tx1"/>
            </a:solidFill>
            <a:miter lim="800000"/>
            <a:headEnd type="none" w="sm" len="sm"/>
            <a:tailEnd type="none" w="sm" len="sm"/>
          </a:ln>
        </p:spPr>
        <p:txBody>
          <a:bodyPr wrap="none">
            <a:spAutoFit/>
          </a:bodyPr>
          <a:lstStyle/>
          <a:p>
            <a:pPr algn="ctr" defTabSz="457200"/>
            <a:r>
              <a:rPr lang="en-US" sz="1400" b="1">
                <a:solidFill>
                  <a:prstClr val="black"/>
                </a:solidFill>
              </a:rPr>
              <a:t>Validation</a:t>
            </a:r>
          </a:p>
          <a:p>
            <a:pPr algn="ctr" defTabSz="457200"/>
            <a:r>
              <a:rPr lang="en-US" sz="1400" b="1">
                <a:solidFill>
                  <a:prstClr val="black"/>
                </a:solidFill>
              </a:rPr>
              <a:t>Loop</a:t>
            </a:r>
          </a:p>
        </p:txBody>
      </p:sp>
      <p:sp>
        <p:nvSpPr>
          <p:cNvPr id="303137" name="Text Box 32"/>
          <p:cNvSpPr txBox="1">
            <a:spLocks noChangeArrowheads="1"/>
          </p:cNvSpPr>
          <p:nvPr/>
        </p:nvSpPr>
        <p:spPr bwMode="auto">
          <a:xfrm>
            <a:off x="5237451" y="4724401"/>
            <a:ext cx="1050350" cy="523220"/>
          </a:xfrm>
          <a:prstGeom prst="rect">
            <a:avLst/>
          </a:prstGeom>
          <a:solidFill>
            <a:schemeClr val="folHlink"/>
          </a:solidFill>
          <a:ln w="12700">
            <a:solidFill>
              <a:schemeClr val="tx1"/>
            </a:solidFill>
            <a:miter lim="800000"/>
            <a:headEnd type="none" w="sm" len="sm"/>
            <a:tailEnd type="none" w="sm" len="sm"/>
          </a:ln>
        </p:spPr>
        <p:txBody>
          <a:bodyPr wrap="none">
            <a:spAutoFit/>
          </a:bodyPr>
          <a:lstStyle/>
          <a:p>
            <a:pPr algn="ctr" defTabSz="457200"/>
            <a:r>
              <a:rPr lang="en-US" sz="1400" b="1">
                <a:solidFill>
                  <a:prstClr val="black"/>
                </a:solidFill>
              </a:rPr>
              <a:t>Verification</a:t>
            </a:r>
          </a:p>
          <a:p>
            <a:pPr algn="ctr" defTabSz="457200"/>
            <a:r>
              <a:rPr lang="en-US" sz="1400" b="1">
                <a:solidFill>
                  <a:prstClr val="black"/>
                </a:solidFill>
              </a:rPr>
              <a:t>Loop</a:t>
            </a:r>
          </a:p>
        </p:txBody>
      </p:sp>
    </p:spTree>
    <p:extLst>
      <p:ext uri="{BB962C8B-B14F-4D97-AF65-F5344CB8AC3E}">
        <p14:creationId xmlns:p14="http://schemas.microsoft.com/office/powerpoint/2010/main" val="3947815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av01188\AppData\Local\Microsoft\Windows\Temporary Internet Files\Content.IE5\UPFR5L3S\5717642945_98603e9bef[1].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74643" y="1944117"/>
            <a:ext cx="3973685" cy="4032493"/>
          </a:xfrm>
          <a:prstGeom prst="rect">
            <a:avLst/>
          </a:prstGeom>
          <a:noFill/>
        </p:spPr>
      </p:pic>
      <p:pic>
        <p:nvPicPr>
          <p:cNvPr id="4" name="Picture 2" descr="C:\Users\av01188\AppData\Local\Microsoft\Windows\Temporary Internet Files\Content.IE5\UPFR5L3S\5717642945_98603e9bef[1].jpg"/>
          <p:cNvPicPr>
            <a:picLocks noChangeAspect="1" noChangeArrowheads="1"/>
          </p:cNvPicPr>
          <p:nvPr/>
        </p:nvPicPr>
        <p:blipFill>
          <a:blip r:embed="rId3">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05200" y="2933700"/>
            <a:ext cx="4049120" cy="3443950"/>
          </a:xfrm>
          <a:prstGeom prst="rect">
            <a:avLst/>
          </a:prstGeom>
          <a:noFill/>
        </p:spPr>
      </p:pic>
      <p:sp>
        <p:nvSpPr>
          <p:cNvPr id="5" name="Rectangle 1"/>
          <p:cNvSpPr/>
          <p:nvPr/>
        </p:nvSpPr>
        <p:spPr>
          <a:xfrm>
            <a:off x="0" y="1205452"/>
            <a:ext cx="9144000" cy="5172197"/>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b" anchorCtr="0"/>
          <a:lstStyle/>
          <a:p>
            <a:pPr algn="ctr"/>
            <a:endParaRPr lang="en-US" sz="2000" dirty="0">
              <a:solidFill>
                <a:schemeClr val="tx1"/>
              </a:solidFill>
            </a:endParaRPr>
          </a:p>
        </p:txBody>
      </p:sp>
      <p:sp>
        <p:nvSpPr>
          <p:cNvPr id="303106" name="Slide Number Placeholder 4"/>
          <p:cNvSpPr>
            <a:spLocks noGrp="1"/>
          </p:cNvSpPr>
          <p:nvPr>
            <p:ph type="sldNum" sz="quarter" idx="4294967295"/>
          </p:nvPr>
        </p:nvSpPr>
        <p:spPr>
          <a:xfrm>
            <a:off x="6553200" y="6248400"/>
            <a:ext cx="1905000" cy="457200"/>
          </a:xfrm>
          <a:prstGeom prst="rect">
            <a:avLst/>
          </a:prstGeom>
          <a:noFill/>
        </p:spPr>
        <p:txBody>
          <a:bodyPr/>
          <a:lstStyle/>
          <a:p>
            <a:fld id="{A5409FB7-C7CB-4950-8623-178C00ADE536}" type="slidenum">
              <a:rPr lang="en-US">
                <a:solidFill>
                  <a:prstClr val="black">
                    <a:tint val="75000"/>
                  </a:prstClr>
                </a:solidFill>
              </a:rPr>
              <a:pPr/>
              <a:t>25</a:t>
            </a:fld>
            <a:endParaRPr lang="en-US" sz="1400" b="1">
              <a:solidFill>
                <a:prstClr val="black">
                  <a:tint val="75000"/>
                </a:prstClr>
              </a:solidFill>
            </a:endParaRPr>
          </a:p>
        </p:txBody>
      </p:sp>
      <p:sp>
        <p:nvSpPr>
          <p:cNvPr id="303107" name="Rectangle 2"/>
          <p:cNvSpPr>
            <a:spLocks noGrp="1" noChangeArrowheads="1"/>
          </p:cNvSpPr>
          <p:nvPr>
            <p:ph type="title"/>
          </p:nvPr>
        </p:nvSpPr>
        <p:spPr/>
        <p:txBody>
          <a:bodyPr/>
          <a:lstStyle/>
          <a:p>
            <a:r>
              <a:rPr lang="en-US" dirty="0" smtClean="0">
                <a:solidFill>
                  <a:srgbClr val="990000"/>
                </a:solidFill>
              </a:rPr>
              <a:t>Verification and Validation Loops</a:t>
            </a:r>
            <a:endParaRPr lang="en-US" sz="2400" dirty="0" smtClean="0"/>
          </a:p>
        </p:txBody>
      </p:sp>
      <p:sp>
        <p:nvSpPr>
          <p:cNvPr id="303108" name="Freeform 3"/>
          <p:cNvSpPr>
            <a:spLocks/>
          </p:cNvSpPr>
          <p:nvPr/>
        </p:nvSpPr>
        <p:spPr bwMode="auto">
          <a:xfrm>
            <a:off x="6172200" y="3810000"/>
            <a:ext cx="914400" cy="838200"/>
          </a:xfrm>
          <a:custGeom>
            <a:avLst/>
            <a:gdLst>
              <a:gd name="T0" fmla="*/ 0 w 960"/>
              <a:gd name="T1" fmla="*/ 64477 h 624"/>
              <a:gd name="T2" fmla="*/ 640080 w 960"/>
              <a:gd name="T3" fmla="*/ 128954 h 624"/>
              <a:gd name="T4" fmla="*/ 914400 w 960"/>
              <a:gd name="T5" fmla="*/ 8382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chemeClr val="tx1"/>
            </a:solidFill>
            <a:round/>
            <a:headEnd type="none" w="sm" len="sm"/>
            <a:tailEnd type="arrow" w="med" len="med"/>
          </a:ln>
        </p:spPr>
        <p:txBody>
          <a:bodyPr wrap="none" anchor="ctr"/>
          <a:lstStyle/>
          <a:p>
            <a:pPr defTabSz="457200"/>
            <a:endParaRPr lang="en-US">
              <a:solidFill>
                <a:prstClr val="black"/>
              </a:solidFill>
            </a:endParaRPr>
          </a:p>
        </p:txBody>
      </p:sp>
      <p:sp>
        <p:nvSpPr>
          <p:cNvPr id="303109" name="Freeform 4"/>
          <p:cNvSpPr>
            <a:spLocks/>
          </p:cNvSpPr>
          <p:nvPr/>
        </p:nvSpPr>
        <p:spPr bwMode="auto">
          <a:xfrm flipV="1">
            <a:off x="6172200" y="5334000"/>
            <a:ext cx="838200" cy="609600"/>
          </a:xfrm>
          <a:custGeom>
            <a:avLst/>
            <a:gdLst>
              <a:gd name="T0" fmla="*/ 0 w 960"/>
              <a:gd name="T1" fmla="*/ 46892 h 624"/>
              <a:gd name="T2" fmla="*/ 586740 w 960"/>
              <a:gd name="T3" fmla="*/ 93785 h 624"/>
              <a:gd name="T4" fmla="*/ 838200 w 960"/>
              <a:gd name="T5" fmla="*/ 6096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chemeClr val="tx1"/>
            </a:solidFill>
            <a:round/>
            <a:headEnd type="arrow" w="med" len="med"/>
            <a:tailEnd/>
          </a:ln>
        </p:spPr>
        <p:txBody>
          <a:bodyPr wrap="none" anchor="ctr"/>
          <a:lstStyle/>
          <a:p>
            <a:pPr defTabSz="457200"/>
            <a:endParaRPr lang="en-US">
              <a:solidFill>
                <a:prstClr val="black"/>
              </a:solidFill>
            </a:endParaRPr>
          </a:p>
        </p:txBody>
      </p:sp>
      <p:sp>
        <p:nvSpPr>
          <p:cNvPr id="303110" name="Freeform 5"/>
          <p:cNvSpPr>
            <a:spLocks/>
          </p:cNvSpPr>
          <p:nvPr/>
        </p:nvSpPr>
        <p:spPr bwMode="auto">
          <a:xfrm flipH="1" flipV="1">
            <a:off x="4267200" y="5334000"/>
            <a:ext cx="838200" cy="609600"/>
          </a:xfrm>
          <a:custGeom>
            <a:avLst/>
            <a:gdLst>
              <a:gd name="T0" fmla="*/ 0 w 960"/>
              <a:gd name="T1" fmla="*/ 46892 h 624"/>
              <a:gd name="T2" fmla="*/ 586740 w 960"/>
              <a:gd name="T3" fmla="*/ 93785 h 624"/>
              <a:gd name="T4" fmla="*/ 838200 w 960"/>
              <a:gd name="T5" fmla="*/ 6096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chemeClr val="tx1"/>
            </a:solidFill>
            <a:round/>
            <a:headEnd type="none" w="sm" len="sm"/>
            <a:tailEnd type="arrow" w="med" len="med"/>
          </a:ln>
        </p:spPr>
        <p:txBody>
          <a:bodyPr wrap="none" anchor="ctr"/>
          <a:lstStyle/>
          <a:p>
            <a:pPr defTabSz="457200"/>
            <a:endParaRPr lang="en-US">
              <a:solidFill>
                <a:prstClr val="black"/>
              </a:solidFill>
            </a:endParaRPr>
          </a:p>
        </p:txBody>
      </p:sp>
      <p:sp>
        <p:nvSpPr>
          <p:cNvPr id="303111" name="Freeform 6"/>
          <p:cNvSpPr>
            <a:spLocks/>
          </p:cNvSpPr>
          <p:nvPr/>
        </p:nvSpPr>
        <p:spPr bwMode="auto">
          <a:xfrm flipH="1">
            <a:off x="4191000" y="3810000"/>
            <a:ext cx="838200" cy="609600"/>
          </a:xfrm>
          <a:custGeom>
            <a:avLst/>
            <a:gdLst>
              <a:gd name="T0" fmla="*/ 0 w 960"/>
              <a:gd name="T1" fmla="*/ 46892 h 624"/>
              <a:gd name="T2" fmla="*/ 586740 w 960"/>
              <a:gd name="T3" fmla="*/ 93785 h 624"/>
              <a:gd name="T4" fmla="*/ 838200 w 960"/>
              <a:gd name="T5" fmla="*/ 6096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chemeClr val="tx1"/>
            </a:solidFill>
            <a:round/>
            <a:headEnd type="arrow" w="med" len="med"/>
            <a:tailEnd/>
          </a:ln>
        </p:spPr>
        <p:txBody>
          <a:bodyPr wrap="none" anchor="ctr"/>
          <a:lstStyle/>
          <a:p>
            <a:pPr defTabSz="457200"/>
            <a:endParaRPr lang="en-US">
              <a:solidFill>
                <a:prstClr val="black"/>
              </a:solidFill>
            </a:endParaRPr>
          </a:p>
        </p:txBody>
      </p:sp>
      <p:sp>
        <p:nvSpPr>
          <p:cNvPr id="303112" name="Freeform 7"/>
          <p:cNvSpPr>
            <a:spLocks/>
          </p:cNvSpPr>
          <p:nvPr/>
        </p:nvSpPr>
        <p:spPr bwMode="auto">
          <a:xfrm>
            <a:off x="4114800" y="2514600"/>
            <a:ext cx="1295400" cy="838200"/>
          </a:xfrm>
          <a:custGeom>
            <a:avLst/>
            <a:gdLst>
              <a:gd name="T0" fmla="*/ 0 w 960"/>
              <a:gd name="T1" fmla="*/ 64477 h 624"/>
              <a:gd name="T2" fmla="*/ 906780 w 960"/>
              <a:gd name="T3" fmla="*/ 128954 h 624"/>
              <a:gd name="T4" fmla="*/ 1295400 w 960"/>
              <a:gd name="T5" fmla="*/ 8382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rgbClr val="FF0000"/>
            </a:solidFill>
            <a:round/>
            <a:headEnd type="none" w="sm" len="sm"/>
            <a:tailEnd type="arrow" w="med" len="med"/>
          </a:ln>
        </p:spPr>
        <p:txBody>
          <a:bodyPr wrap="none" anchor="ctr"/>
          <a:lstStyle/>
          <a:p>
            <a:pPr defTabSz="457200"/>
            <a:endParaRPr lang="en-US">
              <a:solidFill>
                <a:prstClr val="black"/>
              </a:solidFill>
            </a:endParaRPr>
          </a:p>
        </p:txBody>
      </p:sp>
      <p:sp>
        <p:nvSpPr>
          <p:cNvPr id="303113" name="Text Box 8"/>
          <p:cNvSpPr txBox="1">
            <a:spLocks noChangeArrowheads="1"/>
          </p:cNvSpPr>
          <p:nvPr/>
        </p:nvSpPr>
        <p:spPr bwMode="auto">
          <a:xfrm>
            <a:off x="3048002" y="2362200"/>
            <a:ext cx="1262590" cy="738664"/>
          </a:xfrm>
          <a:prstGeom prst="rect">
            <a:avLst/>
          </a:prstGeom>
          <a:noFill/>
          <a:ln w="12700">
            <a:noFill/>
            <a:miter lim="800000"/>
            <a:headEnd type="none" w="sm" len="sm"/>
            <a:tailEnd type="none" w="sm" len="sm"/>
          </a:ln>
        </p:spPr>
        <p:txBody>
          <a:bodyPr wrap="none">
            <a:spAutoFit/>
          </a:bodyPr>
          <a:lstStyle/>
          <a:p>
            <a:pPr defTabSz="457200"/>
            <a:r>
              <a:rPr lang="en-US" sz="1400" b="1" dirty="0" smtClean="0">
                <a:solidFill>
                  <a:srgbClr val="FF0000"/>
                </a:solidFill>
              </a:rPr>
              <a:t>Teacher </a:t>
            </a:r>
          </a:p>
          <a:p>
            <a:pPr defTabSz="457200"/>
            <a:r>
              <a:rPr lang="en-US" sz="1400" b="1" dirty="0" smtClean="0">
                <a:solidFill>
                  <a:srgbClr val="FF0000"/>
                </a:solidFill>
              </a:rPr>
              <a:t>Healthy Eating</a:t>
            </a:r>
          </a:p>
          <a:p>
            <a:pPr defTabSz="457200"/>
            <a:r>
              <a:rPr lang="en-US" sz="1400" b="1" dirty="0" smtClean="0">
                <a:solidFill>
                  <a:srgbClr val="FF0000"/>
                </a:solidFill>
              </a:rPr>
              <a:t>Education</a:t>
            </a:r>
            <a:endParaRPr lang="en-US" sz="1400" b="1" dirty="0">
              <a:solidFill>
                <a:srgbClr val="FF0000"/>
              </a:solidFill>
            </a:endParaRPr>
          </a:p>
        </p:txBody>
      </p:sp>
      <p:sp>
        <p:nvSpPr>
          <p:cNvPr id="303114" name="Text Box 9"/>
          <p:cNvSpPr txBox="1">
            <a:spLocks noChangeArrowheads="1"/>
          </p:cNvSpPr>
          <p:nvPr/>
        </p:nvSpPr>
        <p:spPr bwMode="auto">
          <a:xfrm>
            <a:off x="4953000" y="3572844"/>
            <a:ext cx="1391407" cy="523220"/>
          </a:xfrm>
          <a:prstGeom prst="rect">
            <a:avLst/>
          </a:prstGeom>
          <a:noFill/>
          <a:ln w="12700">
            <a:noFill/>
            <a:miter lim="800000"/>
            <a:headEnd type="none" w="sm" len="sm"/>
            <a:tailEnd type="none" w="sm" len="sm"/>
          </a:ln>
        </p:spPr>
        <p:txBody>
          <a:bodyPr wrap="none">
            <a:spAutoFit/>
          </a:bodyPr>
          <a:lstStyle/>
          <a:p>
            <a:pPr algn="ctr" defTabSz="457200"/>
            <a:r>
              <a:rPr lang="en-US" sz="1400" b="1" dirty="0" smtClean="0">
                <a:solidFill>
                  <a:srgbClr val="00B050"/>
                </a:solidFill>
              </a:rPr>
              <a:t>Increase </a:t>
            </a:r>
          </a:p>
          <a:p>
            <a:pPr algn="ctr" defTabSz="457200"/>
            <a:r>
              <a:rPr lang="en-US" sz="1400" b="1" dirty="0" smtClean="0">
                <a:solidFill>
                  <a:srgbClr val="00B050"/>
                </a:solidFill>
              </a:rPr>
              <a:t>Fruit Intake 20%</a:t>
            </a:r>
            <a:endParaRPr lang="en-US" sz="1400" b="1" dirty="0">
              <a:solidFill>
                <a:srgbClr val="00B050"/>
              </a:solidFill>
            </a:endParaRPr>
          </a:p>
        </p:txBody>
      </p:sp>
      <p:sp>
        <p:nvSpPr>
          <p:cNvPr id="303115" name="Text Box 10"/>
          <p:cNvSpPr txBox="1">
            <a:spLocks noChangeArrowheads="1"/>
          </p:cNvSpPr>
          <p:nvPr/>
        </p:nvSpPr>
        <p:spPr bwMode="auto">
          <a:xfrm>
            <a:off x="6858001" y="3679825"/>
            <a:ext cx="871072" cy="461665"/>
          </a:xfrm>
          <a:prstGeom prst="rect">
            <a:avLst/>
          </a:prstGeom>
          <a:noFill/>
          <a:ln w="12700">
            <a:noFill/>
            <a:miter lim="800000"/>
            <a:headEnd type="none" w="sm" len="sm"/>
            <a:tailEnd type="none" w="sm" len="sm"/>
          </a:ln>
        </p:spPr>
        <p:txBody>
          <a:bodyPr wrap="none">
            <a:spAutoFit/>
          </a:bodyPr>
          <a:lstStyle/>
          <a:p>
            <a:pPr defTabSz="457200"/>
            <a:r>
              <a:rPr lang="en-US" sz="1200" b="1" dirty="0">
                <a:solidFill>
                  <a:prstClr val="black"/>
                </a:solidFill>
              </a:rPr>
              <a:t>Complete</a:t>
            </a:r>
            <a:r>
              <a:rPr lang="en-US" sz="1200" b="1" dirty="0" smtClean="0">
                <a:solidFill>
                  <a:prstClr val="black"/>
                </a:solidFill>
              </a:rPr>
              <a:t>?</a:t>
            </a:r>
          </a:p>
          <a:p>
            <a:pPr algn="ctr" defTabSz="457200"/>
            <a:r>
              <a:rPr lang="en-US" sz="1200" b="1" dirty="0" smtClean="0">
                <a:solidFill>
                  <a:srgbClr val="00B050"/>
                </a:solidFill>
              </a:rPr>
              <a:t>Yes</a:t>
            </a:r>
            <a:endParaRPr lang="en-US" sz="1200" b="1" dirty="0">
              <a:solidFill>
                <a:srgbClr val="00B050"/>
              </a:solidFill>
            </a:endParaRPr>
          </a:p>
        </p:txBody>
      </p:sp>
      <p:sp>
        <p:nvSpPr>
          <p:cNvPr id="303116" name="Text Box 11"/>
          <p:cNvSpPr txBox="1">
            <a:spLocks noChangeArrowheads="1"/>
          </p:cNvSpPr>
          <p:nvPr/>
        </p:nvSpPr>
        <p:spPr bwMode="auto">
          <a:xfrm>
            <a:off x="6626822" y="4724400"/>
            <a:ext cx="927498" cy="523220"/>
          </a:xfrm>
          <a:prstGeom prst="rect">
            <a:avLst/>
          </a:prstGeom>
          <a:noFill/>
          <a:ln w="12700">
            <a:noFill/>
            <a:miter lim="800000"/>
            <a:headEnd type="none" w="sm" len="sm"/>
            <a:tailEnd type="none" w="sm" len="sm"/>
          </a:ln>
        </p:spPr>
        <p:txBody>
          <a:bodyPr wrap="none">
            <a:spAutoFit/>
          </a:bodyPr>
          <a:lstStyle/>
          <a:p>
            <a:pPr algn="ctr" defTabSz="457200"/>
            <a:r>
              <a:rPr lang="en-US" sz="1400" b="1" dirty="0" smtClean="0">
                <a:solidFill>
                  <a:srgbClr val="00B050"/>
                </a:solidFill>
              </a:rPr>
              <a:t>Distribute</a:t>
            </a:r>
          </a:p>
          <a:p>
            <a:pPr algn="ctr" defTabSz="457200"/>
            <a:r>
              <a:rPr lang="en-US" sz="1400" b="1" dirty="0" smtClean="0">
                <a:solidFill>
                  <a:srgbClr val="00B050"/>
                </a:solidFill>
              </a:rPr>
              <a:t>Food</a:t>
            </a:r>
            <a:endParaRPr lang="en-US" sz="1400" b="1" dirty="0">
              <a:solidFill>
                <a:srgbClr val="00B050"/>
              </a:solidFill>
            </a:endParaRPr>
          </a:p>
        </p:txBody>
      </p:sp>
      <p:sp>
        <p:nvSpPr>
          <p:cNvPr id="303117" name="Text Box 12"/>
          <p:cNvSpPr txBox="1">
            <a:spLocks noChangeArrowheads="1"/>
          </p:cNvSpPr>
          <p:nvPr/>
        </p:nvSpPr>
        <p:spPr bwMode="auto">
          <a:xfrm>
            <a:off x="6186863" y="5432425"/>
            <a:ext cx="710451" cy="276999"/>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Concept</a:t>
            </a:r>
          </a:p>
        </p:txBody>
      </p:sp>
      <p:sp>
        <p:nvSpPr>
          <p:cNvPr id="303118" name="Text Box 13"/>
          <p:cNvSpPr txBox="1">
            <a:spLocks noChangeArrowheads="1"/>
          </p:cNvSpPr>
          <p:nvPr/>
        </p:nvSpPr>
        <p:spPr bwMode="auto">
          <a:xfrm>
            <a:off x="5027839" y="5715000"/>
            <a:ext cx="1240981" cy="523220"/>
          </a:xfrm>
          <a:prstGeom prst="rect">
            <a:avLst/>
          </a:prstGeom>
          <a:noFill/>
          <a:ln w="12700">
            <a:noFill/>
            <a:miter lim="800000"/>
            <a:headEnd type="none" w="sm" len="sm"/>
            <a:tailEnd type="none" w="sm" len="sm"/>
          </a:ln>
        </p:spPr>
        <p:txBody>
          <a:bodyPr wrap="none">
            <a:spAutoFit/>
          </a:bodyPr>
          <a:lstStyle/>
          <a:p>
            <a:pPr algn="ctr" defTabSz="457200"/>
            <a:r>
              <a:rPr lang="en-US" sz="1400" b="1" dirty="0">
                <a:solidFill>
                  <a:srgbClr val="00B050"/>
                </a:solidFill>
              </a:rPr>
              <a:t>Apple-o-</a:t>
            </a:r>
            <a:r>
              <a:rPr lang="en-US" sz="1400" b="1" dirty="0" err="1">
                <a:solidFill>
                  <a:srgbClr val="00B050"/>
                </a:solidFill>
              </a:rPr>
              <a:t>matic</a:t>
            </a:r>
            <a:endParaRPr lang="en-US" sz="1400" b="1" dirty="0">
              <a:solidFill>
                <a:srgbClr val="00B050"/>
              </a:solidFill>
            </a:endParaRPr>
          </a:p>
          <a:p>
            <a:pPr algn="ctr" defTabSz="457200"/>
            <a:r>
              <a:rPr lang="en-US" sz="1400" b="1">
                <a:solidFill>
                  <a:srgbClr val="00B050"/>
                </a:solidFill>
              </a:rPr>
              <a:t>App &amp; Apples</a:t>
            </a:r>
            <a:endParaRPr lang="en-US" sz="1400" b="1" dirty="0">
              <a:solidFill>
                <a:srgbClr val="00B050"/>
              </a:solidFill>
            </a:endParaRPr>
          </a:p>
        </p:txBody>
      </p:sp>
      <p:sp>
        <p:nvSpPr>
          <p:cNvPr id="303119" name="Text Box 14"/>
          <p:cNvSpPr txBox="1">
            <a:spLocks noChangeArrowheads="1"/>
          </p:cNvSpPr>
          <p:nvPr/>
        </p:nvSpPr>
        <p:spPr bwMode="auto">
          <a:xfrm>
            <a:off x="2332997" y="5051425"/>
            <a:ext cx="599744" cy="276999"/>
          </a:xfrm>
          <a:prstGeom prst="rect">
            <a:avLst/>
          </a:prstGeom>
          <a:noFill/>
          <a:ln w="12700">
            <a:noFill/>
            <a:miter lim="800000"/>
            <a:headEnd type="none" w="sm" len="sm"/>
            <a:tailEnd type="none" w="sm" len="sm"/>
          </a:ln>
        </p:spPr>
        <p:txBody>
          <a:bodyPr wrap="none">
            <a:spAutoFit/>
          </a:bodyPr>
          <a:lstStyle/>
          <a:p>
            <a:pPr algn="ctr" defTabSz="457200"/>
            <a:r>
              <a:rPr lang="en-US" sz="1200" b="1" dirty="0">
                <a:solidFill>
                  <a:prstClr val="black"/>
                </a:solidFill>
              </a:rPr>
              <a:t>Model</a:t>
            </a:r>
          </a:p>
        </p:txBody>
      </p:sp>
      <p:sp>
        <p:nvSpPr>
          <p:cNvPr id="303120" name="Text Box 15"/>
          <p:cNvSpPr txBox="1">
            <a:spLocks noChangeArrowheads="1"/>
          </p:cNvSpPr>
          <p:nvPr/>
        </p:nvSpPr>
        <p:spPr bwMode="auto">
          <a:xfrm>
            <a:off x="3340327" y="5508625"/>
            <a:ext cx="925060" cy="461665"/>
          </a:xfrm>
          <a:prstGeom prst="rect">
            <a:avLst/>
          </a:prstGeom>
          <a:noFill/>
          <a:ln w="12700">
            <a:noFill/>
            <a:miter lim="800000"/>
            <a:headEnd type="none" w="sm" len="sm"/>
            <a:tailEnd type="none" w="sm" len="sm"/>
          </a:ln>
        </p:spPr>
        <p:txBody>
          <a:bodyPr wrap="none">
            <a:spAutoFit/>
          </a:bodyPr>
          <a:lstStyle/>
          <a:p>
            <a:pPr algn="ctr" defTabSz="457200"/>
            <a:r>
              <a:rPr lang="en-US" sz="1200" b="1" dirty="0">
                <a:solidFill>
                  <a:prstClr val="black"/>
                </a:solidFill>
              </a:rPr>
              <a:t>Consistent</a:t>
            </a:r>
            <a:r>
              <a:rPr lang="en-US" sz="1200" b="1" dirty="0" smtClean="0">
                <a:solidFill>
                  <a:prstClr val="black"/>
                </a:solidFill>
              </a:rPr>
              <a:t>?</a:t>
            </a:r>
          </a:p>
          <a:p>
            <a:pPr algn="ctr" defTabSz="457200"/>
            <a:r>
              <a:rPr lang="en-US" sz="1200" b="1" dirty="0" smtClean="0">
                <a:solidFill>
                  <a:srgbClr val="00B050"/>
                </a:solidFill>
              </a:rPr>
              <a:t>Yes</a:t>
            </a:r>
            <a:endParaRPr lang="en-US" sz="1200" b="1" dirty="0">
              <a:solidFill>
                <a:srgbClr val="00B050"/>
              </a:solidFill>
            </a:endParaRPr>
          </a:p>
        </p:txBody>
      </p:sp>
      <p:sp>
        <p:nvSpPr>
          <p:cNvPr id="303121" name="Text Box 16"/>
          <p:cNvSpPr txBox="1">
            <a:spLocks noChangeArrowheads="1"/>
          </p:cNvSpPr>
          <p:nvPr/>
        </p:nvSpPr>
        <p:spPr bwMode="auto">
          <a:xfrm>
            <a:off x="3555504" y="4572000"/>
            <a:ext cx="1390061" cy="523220"/>
          </a:xfrm>
          <a:prstGeom prst="rect">
            <a:avLst/>
          </a:prstGeom>
          <a:noFill/>
          <a:ln w="12700">
            <a:noFill/>
            <a:miter lim="800000"/>
            <a:headEnd type="none" w="sm" len="sm"/>
            <a:tailEnd type="none" w="sm" len="sm"/>
          </a:ln>
        </p:spPr>
        <p:txBody>
          <a:bodyPr wrap="none">
            <a:spAutoFit/>
          </a:bodyPr>
          <a:lstStyle/>
          <a:p>
            <a:pPr algn="ctr" defTabSz="457200"/>
            <a:r>
              <a:rPr lang="en-US" sz="1400" b="1" dirty="0">
                <a:solidFill>
                  <a:srgbClr val="00B050"/>
                </a:solidFill>
              </a:rPr>
              <a:t>94</a:t>
            </a:r>
            <a:r>
              <a:rPr lang="en-US" sz="1400" b="1">
                <a:solidFill>
                  <a:srgbClr val="00B050"/>
                </a:solidFill>
              </a:rPr>
              <a:t>% of </a:t>
            </a:r>
            <a:r>
              <a:rPr lang="en-US" sz="1400" b="1" smtClean="0">
                <a:solidFill>
                  <a:srgbClr val="00B050"/>
                </a:solidFill>
              </a:rPr>
              <a:t>Students</a:t>
            </a:r>
            <a:endParaRPr lang="en-US" sz="1400" b="1" dirty="0">
              <a:solidFill>
                <a:srgbClr val="00B050"/>
              </a:solidFill>
            </a:endParaRPr>
          </a:p>
          <a:p>
            <a:pPr algn="ctr" defTabSz="457200"/>
            <a:r>
              <a:rPr lang="en-US" sz="1400" b="1">
                <a:solidFill>
                  <a:srgbClr val="00B050"/>
                </a:solidFill>
              </a:rPr>
              <a:t>Took </a:t>
            </a:r>
            <a:r>
              <a:rPr lang="en-US" sz="1400" b="1" smtClean="0">
                <a:solidFill>
                  <a:srgbClr val="00B050"/>
                </a:solidFill>
              </a:rPr>
              <a:t>Apples</a:t>
            </a:r>
            <a:endParaRPr lang="en-US" sz="1400" b="1" dirty="0">
              <a:solidFill>
                <a:srgbClr val="00B050"/>
              </a:solidFill>
            </a:endParaRPr>
          </a:p>
        </p:txBody>
      </p:sp>
      <p:sp>
        <p:nvSpPr>
          <p:cNvPr id="303122" name="Text Box 17"/>
          <p:cNvSpPr txBox="1">
            <a:spLocks noChangeArrowheads="1"/>
          </p:cNvSpPr>
          <p:nvPr/>
        </p:nvSpPr>
        <p:spPr bwMode="auto">
          <a:xfrm>
            <a:off x="3706189" y="3581400"/>
            <a:ext cx="917238" cy="461665"/>
          </a:xfrm>
          <a:prstGeom prst="rect">
            <a:avLst/>
          </a:prstGeom>
          <a:noFill/>
          <a:ln w="12700">
            <a:noFill/>
            <a:miter lim="800000"/>
            <a:headEnd type="none" w="sm" len="sm"/>
            <a:tailEnd type="none" w="sm" len="sm"/>
          </a:ln>
        </p:spPr>
        <p:txBody>
          <a:bodyPr wrap="none">
            <a:spAutoFit/>
          </a:bodyPr>
          <a:lstStyle/>
          <a:p>
            <a:pPr algn="ctr" defTabSz="457200"/>
            <a:r>
              <a:rPr lang="en-US" sz="1200" b="1" dirty="0">
                <a:solidFill>
                  <a:prstClr val="black"/>
                </a:solidFill>
              </a:rPr>
              <a:t>Attainable</a:t>
            </a:r>
            <a:r>
              <a:rPr lang="en-US" sz="1200" b="1" dirty="0" smtClean="0">
                <a:solidFill>
                  <a:prstClr val="black"/>
                </a:solidFill>
              </a:rPr>
              <a:t>?</a:t>
            </a:r>
          </a:p>
          <a:p>
            <a:pPr algn="ctr" defTabSz="457200"/>
            <a:r>
              <a:rPr lang="en-US" sz="1200" b="1" dirty="0" smtClean="0">
                <a:solidFill>
                  <a:srgbClr val="00B050"/>
                </a:solidFill>
              </a:rPr>
              <a:t>Yes</a:t>
            </a:r>
            <a:endParaRPr lang="en-US" sz="1200" b="1" dirty="0">
              <a:solidFill>
                <a:srgbClr val="00B050"/>
              </a:solidFill>
            </a:endParaRPr>
          </a:p>
        </p:txBody>
      </p:sp>
      <p:sp>
        <p:nvSpPr>
          <p:cNvPr id="303123" name="Freeform 18"/>
          <p:cNvSpPr>
            <a:spLocks/>
          </p:cNvSpPr>
          <p:nvPr/>
        </p:nvSpPr>
        <p:spPr bwMode="auto">
          <a:xfrm flipH="1" flipV="1">
            <a:off x="2057400" y="1905000"/>
            <a:ext cx="838200" cy="609600"/>
          </a:xfrm>
          <a:custGeom>
            <a:avLst/>
            <a:gdLst>
              <a:gd name="T0" fmla="*/ 0 w 960"/>
              <a:gd name="T1" fmla="*/ 46892 h 624"/>
              <a:gd name="T2" fmla="*/ 586740 w 960"/>
              <a:gd name="T3" fmla="*/ 93785 h 624"/>
              <a:gd name="T4" fmla="*/ 838200 w 960"/>
              <a:gd name="T5" fmla="*/ 6096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chemeClr val="tx1"/>
            </a:solidFill>
            <a:round/>
            <a:headEnd type="arrow" w="med" len="med"/>
            <a:tailEnd/>
          </a:ln>
        </p:spPr>
        <p:txBody>
          <a:bodyPr wrap="none" anchor="ctr"/>
          <a:lstStyle/>
          <a:p>
            <a:pPr defTabSz="457200"/>
            <a:endParaRPr lang="en-US">
              <a:solidFill>
                <a:prstClr val="black"/>
              </a:solidFill>
            </a:endParaRPr>
          </a:p>
        </p:txBody>
      </p:sp>
      <p:sp>
        <p:nvSpPr>
          <p:cNvPr id="303124" name="Text Box 19"/>
          <p:cNvSpPr txBox="1">
            <a:spLocks noChangeArrowheads="1"/>
          </p:cNvSpPr>
          <p:nvPr/>
        </p:nvSpPr>
        <p:spPr bwMode="auto">
          <a:xfrm>
            <a:off x="1269555" y="1205453"/>
            <a:ext cx="1575688" cy="738664"/>
          </a:xfrm>
          <a:prstGeom prst="rect">
            <a:avLst/>
          </a:prstGeom>
          <a:noFill/>
          <a:ln w="12700">
            <a:noFill/>
            <a:miter lim="800000"/>
            <a:headEnd type="none" w="sm" len="sm"/>
            <a:tailEnd type="none" w="sm" len="sm"/>
          </a:ln>
        </p:spPr>
        <p:txBody>
          <a:bodyPr wrap="none">
            <a:spAutoFit/>
          </a:bodyPr>
          <a:lstStyle/>
          <a:p>
            <a:pPr algn="ctr" defTabSz="457200"/>
            <a:r>
              <a:rPr lang="en-US" sz="1400" b="1" dirty="0">
                <a:solidFill>
                  <a:prstClr val="black"/>
                </a:solidFill>
              </a:rPr>
              <a:t>USDA</a:t>
            </a:r>
            <a:r>
              <a:rPr lang="en-US" sz="1400" b="1">
                <a:solidFill>
                  <a:prstClr val="black"/>
                </a:solidFill>
              </a:rPr>
              <a:t> MyPlate</a:t>
            </a:r>
            <a:endParaRPr lang="en-US" sz="1400" b="1" dirty="0">
              <a:solidFill>
                <a:prstClr val="black"/>
              </a:solidFill>
            </a:endParaRPr>
          </a:p>
          <a:p>
            <a:pPr algn="ctr" defTabSz="457200"/>
            <a:r>
              <a:rPr lang="en-US" sz="1400" b="1">
                <a:solidFill>
                  <a:prstClr val="black"/>
                </a:solidFill>
              </a:rPr>
              <a:t>Fruit Intake</a:t>
            </a:r>
            <a:endParaRPr lang="en-US" sz="1400" b="1" dirty="0">
              <a:solidFill>
                <a:prstClr val="black"/>
              </a:solidFill>
            </a:endParaRPr>
          </a:p>
          <a:p>
            <a:pPr algn="ctr" defTabSz="457200"/>
            <a:r>
              <a:rPr lang="en-US" sz="1400" b="1" smtClean="0">
                <a:solidFill>
                  <a:prstClr val="black"/>
                </a:solidFill>
              </a:rPr>
              <a:t>Recommendations</a:t>
            </a:r>
            <a:endParaRPr lang="en-US" sz="1400" b="1" dirty="0">
              <a:solidFill>
                <a:prstClr val="black"/>
              </a:solidFill>
            </a:endParaRPr>
          </a:p>
        </p:txBody>
      </p:sp>
      <p:sp>
        <p:nvSpPr>
          <p:cNvPr id="303125" name="Freeform 20"/>
          <p:cNvSpPr>
            <a:spLocks/>
          </p:cNvSpPr>
          <p:nvPr/>
        </p:nvSpPr>
        <p:spPr bwMode="auto">
          <a:xfrm flipH="1" flipV="1">
            <a:off x="2057400" y="4800600"/>
            <a:ext cx="2895600" cy="1219200"/>
          </a:xfrm>
          <a:custGeom>
            <a:avLst/>
            <a:gdLst>
              <a:gd name="T0" fmla="*/ 0 w 960"/>
              <a:gd name="T1" fmla="*/ 93785 h 624"/>
              <a:gd name="T2" fmla="*/ 2026920 w 960"/>
              <a:gd name="T3" fmla="*/ 187569 h 624"/>
              <a:gd name="T4" fmla="*/ 2895600 w 960"/>
              <a:gd name="T5" fmla="*/ 12192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rgbClr val="FF0000"/>
            </a:solidFill>
            <a:round/>
            <a:headEnd type="none" w="sm" len="sm"/>
            <a:tailEnd type="arrow" w="med" len="med"/>
          </a:ln>
        </p:spPr>
        <p:txBody>
          <a:bodyPr wrap="none" anchor="ctr"/>
          <a:lstStyle/>
          <a:p>
            <a:pPr defTabSz="457200"/>
            <a:endParaRPr lang="en-US">
              <a:solidFill>
                <a:prstClr val="black"/>
              </a:solidFill>
            </a:endParaRPr>
          </a:p>
        </p:txBody>
      </p:sp>
      <p:sp>
        <p:nvSpPr>
          <p:cNvPr id="303126" name="Text Box 21"/>
          <p:cNvSpPr txBox="1">
            <a:spLocks noChangeArrowheads="1"/>
          </p:cNvSpPr>
          <p:nvPr/>
        </p:nvSpPr>
        <p:spPr bwMode="auto">
          <a:xfrm>
            <a:off x="4618997" y="5584825"/>
            <a:ext cx="599744" cy="276999"/>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Model</a:t>
            </a:r>
          </a:p>
        </p:txBody>
      </p:sp>
      <p:sp>
        <p:nvSpPr>
          <p:cNvPr id="303127" name="Text Box 22"/>
          <p:cNvSpPr txBox="1">
            <a:spLocks noChangeArrowheads="1"/>
          </p:cNvSpPr>
          <p:nvPr/>
        </p:nvSpPr>
        <p:spPr bwMode="auto">
          <a:xfrm>
            <a:off x="1141337" y="4386590"/>
            <a:ext cx="1464183" cy="523220"/>
          </a:xfrm>
          <a:prstGeom prst="rect">
            <a:avLst/>
          </a:prstGeom>
          <a:noFill/>
          <a:ln w="12700">
            <a:noFill/>
            <a:miter lim="800000"/>
            <a:headEnd type="none" w="sm" len="sm"/>
            <a:tailEnd type="none" w="sm" len="sm"/>
          </a:ln>
        </p:spPr>
        <p:txBody>
          <a:bodyPr wrap="none">
            <a:spAutoFit/>
          </a:bodyPr>
          <a:lstStyle/>
          <a:p>
            <a:pPr algn="ctr" defTabSz="457200"/>
            <a:r>
              <a:rPr lang="en-US" sz="1400" b="1" dirty="0" smtClean="0">
                <a:solidFill>
                  <a:srgbClr val="FF0000"/>
                </a:solidFill>
              </a:rPr>
              <a:t>Apples Accepted </a:t>
            </a:r>
          </a:p>
          <a:p>
            <a:pPr algn="ctr" defTabSz="457200"/>
            <a:r>
              <a:rPr lang="en-US" sz="1400" b="1" dirty="0" smtClean="0">
                <a:solidFill>
                  <a:srgbClr val="FF0000"/>
                </a:solidFill>
              </a:rPr>
              <a:t>By Students </a:t>
            </a:r>
            <a:endParaRPr lang="en-US" sz="1400" b="1" dirty="0">
              <a:solidFill>
                <a:srgbClr val="FF0000"/>
              </a:solidFill>
            </a:endParaRPr>
          </a:p>
        </p:txBody>
      </p:sp>
      <p:sp>
        <p:nvSpPr>
          <p:cNvPr id="303128" name="Freeform 23"/>
          <p:cNvSpPr>
            <a:spLocks/>
          </p:cNvSpPr>
          <p:nvPr/>
        </p:nvSpPr>
        <p:spPr bwMode="auto">
          <a:xfrm rot="5272125" flipH="1" flipV="1">
            <a:off x="1514475" y="2895600"/>
            <a:ext cx="1752600" cy="1295400"/>
          </a:xfrm>
          <a:custGeom>
            <a:avLst/>
            <a:gdLst>
              <a:gd name="T0" fmla="*/ 0 w 960"/>
              <a:gd name="T1" fmla="*/ 99646 h 624"/>
              <a:gd name="T2" fmla="*/ 1226820 w 960"/>
              <a:gd name="T3" fmla="*/ 199292 h 624"/>
              <a:gd name="T4" fmla="*/ 1752600 w 960"/>
              <a:gd name="T5" fmla="*/ 12954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rgbClr val="FF0000"/>
            </a:solidFill>
            <a:round/>
            <a:headEnd type="none" w="sm" len="sm"/>
            <a:tailEnd type="arrow" w="med" len="med"/>
          </a:ln>
        </p:spPr>
        <p:txBody>
          <a:bodyPr wrap="none" anchor="ctr"/>
          <a:lstStyle/>
          <a:p>
            <a:pPr defTabSz="457200"/>
            <a:endParaRPr lang="en-US">
              <a:solidFill>
                <a:prstClr val="black"/>
              </a:solidFill>
            </a:endParaRPr>
          </a:p>
        </p:txBody>
      </p:sp>
      <p:sp>
        <p:nvSpPr>
          <p:cNvPr id="303129" name="Text Box 24"/>
          <p:cNvSpPr txBox="1">
            <a:spLocks noChangeArrowheads="1"/>
          </p:cNvSpPr>
          <p:nvPr/>
        </p:nvSpPr>
        <p:spPr bwMode="auto">
          <a:xfrm>
            <a:off x="465391" y="3070226"/>
            <a:ext cx="1182182" cy="646331"/>
          </a:xfrm>
          <a:prstGeom prst="rect">
            <a:avLst/>
          </a:prstGeom>
          <a:noFill/>
          <a:ln w="12700">
            <a:noFill/>
            <a:miter lim="800000"/>
            <a:headEnd type="none" w="sm" len="sm"/>
            <a:tailEnd type="none" w="sm" len="sm"/>
          </a:ln>
        </p:spPr>
        <p:txBody>
          <a:bodyPr wrap="none">
            <a:spAutoFit/>
          </a:bodyPr>
          <a:lstStyle/>
          <a:p>
            <a:pPr algn="ctr" defTabSz="457200"/>
            <a:r>
              <a:rPr lang="en-US" sz="1200" b="1" dirty="0">
                <a:solidFill>
                  <a:prstClr val="black"/>
                </a:solidFill>
              </a:rPr>
              <a:t>Is goal </a:t>
            </a:r>
          </a:p>
          <a:p>
            <a:pPr algn="ctr" defTabSz="457200"/>
            <a:r>
              <a:rPr lang="en-US" sz="1200" b="1" dirty="0">
                <a:solidFill>
                  <a:prstClr val="black"/>
                </a:solidFill>
              </a:rPr>
              <a:t>representative</a:t>
            </a:r>
            <a:r>
              <a:rPr lang="en-US" sz="1200" b="1" dirty="0" smtClean="0">
                <a:solidFill>
                  <a:prstClr val="black"/>
                </a:solidFill>
              </a:rPr>
              <a:t>?</a:t>
            </a:r>
          </a:p>
          <a:p>
            <a:pPr algn="ctr" defTabSz="457200"/>
            <a:r>
              <a:rPr lang="en-US" sz="1200" b="1" dirty="0" smtClean="0">
                <a:solidFill>
                  <a:srgbClr val="00B050"/>
                </a:solidFill>
              </a:rPr>
              <a:t>Yes</a:t>
            </a:r>
            <a:endParaRPr lang="en-US" sz="1200" b="1" dirty="0">
              <a:solidFill>
                <a:srgbClr val="00B050"/>
              </a:solidFill>
            </a:endParaRPr>
          </a:p>
        </p:txBody>
      </p:sp>
      <p:sp>
        <p:nvSpPr>
          <p:cNvPr id="303130" name="Freeform 25"/>
          <p:cNvSpPr>
            <a:spLocks/>
          </p:cNvSpPr>
          <p:nvPr/>
        </p:nvSpPr>
        <p:spPr bwMode="auto">
          <a:xfrm flipH="1">
            <a:off x="5943600" y="2514600"/>
            <a:ext cx="1295400" cy="838200"/>
          </a:xfrm>
          <a:custGeom>
            <a:avLst/>
            <a:gdLst>
              <a:gd name="T0" fmla="*/ 0 w 960"/>
              <a:gd name="T1" fmla="*/ 64477 h 624"/>
              <a:gd name="T2" fmla="*/ 906780 w 960"/>
              <a:gd name="T3" fmla="*/ 128954 h 624"/>
              <a:gd name="T4" fmla="*/ 1295400 w 960"/>
              <a:gd name="T5" fmla="*/ 838200 h 624"/>
              <a:gd name="T6" fmla="*/ 0 60000 65536"/>
              <a:gd name="T7" fmla="*/ 0 60000 65536"/>
              <a:gd name="T8" fmla="*/ 0 60000 65536"/>
              <a:gd name="T9" fmla="*/ 0 w 960"/>
              <a:gd name="T10" fmla="*/ 0 h 624"/>
              <a:gd name="T11" fmla="*/ 960 w 960"/>
              <a:gd name="T12" fmla="*/ 624 h 624"/>
            </a:gdLst>
            <a:ahLst/>
            <a:cxnLst>
              <a:cxn ang="T6">
                <a:pos x="T0" y="T1"/>
              </a:cxn>
              <a:cxn ang="T7">
                <a:pos x="T2" y="T3"/>
              </a:cxn>
              <a:cxn ang="T8">
                <a:pos x="T4" y="T5"/>
              </a:cxn>
            </a:cxnLst>
            <a:rect l="T9" t="T10" r="T11" b="T12"/>
            <a:pathLst>
              <a:path w="960" h="624">
                <a:moveTo>
                  <a:pt x="0" y="48"/>
                </a:moveTo>
                <a:cubicBezTo>
                  <a:pt x="256" y="24"/>
                  <a:pt x="512" y="0"/>
                  <a:pt x="672" y="96"/>
                </a:cubicBezTo>
                <a:cubicBezTo>
                  <a:pt x="831" y="191"/>
                  <a:pt x="895" y="407"/>
                  <a:pt x="960" y="624"/>
                </a:cubicBezTo>
              </a:path>
            </a:pathLst>
          </a:custGeom>
          <a:noFill/>
          <a:ln w="38100">
            <a:solidFill>
              <a:schemeClr val="tx1"/>
            </a:solidFill>
            <a:round/>
            <a:headEnd type="arrow" w="med" len="med"/>
            <a:tailEnd/>
          </a:ln>
        </p:spPr>
        <p:txBody>
          <a:bodyPr wrap="none" anchor="ctr"/>
          <a:lstStyle/>
          <a:p>
            <a:pPr defTabSz="457200"/>
            <a:endParaRPr lang="en-US">
              <a:solidFill>
                <a:prstClr val="black"/>
              </a:solidFill>
            </a:endParaRPr>
          </a:p>
        </p:txBody>
      </p:sp>
      <p:sp>
        <p:nvSpPr>
          <p:cNvPr id="303131" name="Text Box 26"/>
          <p:cNvSpPr txBox="1">
            <a:spLocks noChangeArrowheads="1"/>
          </p:cNvSpPr>
          <p:nvPr/>
        </p:nvSpPr>
        <p:spPr bwMode="auto">
          <a:xfrm>
            <a:off x="7456488" y="2362200"/>
            <a:ext cx="925512" cy="523220"/>
          </a:xfrm>
          <a:prstGeom prst="rect">
            <a:avLst/>
          </a:prstGeom>
          <a:noFill/>
          <a:ln w="12700">
            <a:noFill/>
            <a:miter lim="800000"/>
            <a:headEnd type="none" w="sm" len="sm"/>
            <a:tailEnd type="none" w="sm" len="sm"/>
          </a:ln>
        </p:spPr>
        <p:txBody>
          <a:bodyPr>
            <a:spAutoFit/>
          </a:bodyPr>
          <a:lstStyle/>
          <a:p>
            <a:pPr defTabSz="457200"/>
            <a:r>
              <a:rPr lang="en-US" sz="1400" b="1">
                <a:solidFill>
                  <a:prstClr val="black"/>
                </a:solidFill>
              </a:rPr>
              <a:t>End SE process</a:t>
            </a:r>
          </a:p>
        </p:txBody>
      </p:sp>
      <p:sp>
        <p:nvSpPr>
          <p:cNvPr id="303132" name="Text Box 27"/>
          <p:cNvSpPr txBox="1">
            <a:spLocks noChangeArrowheads="1"/>
          </p:cNvSpPr>
          <p:nvPr/>
        </p:nvSpPr>
        <p:spPr bwMode="auto">
          <a:xfrm>
            <a:off x="1909073" y="3375025"/>
            <a:ext cx="841171" cy="276999"/>
          </a:xfrm>
          <a:prstGeom prst="rect">
            <a:avLst/>
          </a:prstGeom>
          <a:noFill/>
          <a:ln w="12700">
            <a:noFill/>
            <a:miter lim="800000"/>
            <a:headEnd type="none" w="sm" len="sm"/>
            <a:tailEnd type="none" w="sm" len="sm"/>
          </a:ln>
        </p:spPr>
        <p:txBody>
          <a:bodyPr wrap="none">
            <a:spAutoFit/>
          </a:bodyPr>
          <a:lstStyle/>
          <a:p>
            <a:pPr algn="ctr" defTabSz="457200"/>
            <a:r>
              <a:rPr lang="en-US" sz="1200" b="1" dirty="0">
                <a:solidFill>
                  <a:prstClr val="black"/>
                </a:solidFill>
              </a:rPr>
              <a:t>Validation</a:t>
            </a:r>
          </a:p>
        </p:txBody>
      </p:sp>
      <p:sp>
        <p:nvSpPr>
          <p:cNvPr id="303133" name="Text Box 28"/>
          <p:cNvSpPr txBox="1">
            <a:spLocks noChangeArrowheads="1"/>
          </p:cNvSpPr>
          <p:nvPr/>
        </p:nvSpPr>
        <p:spPr bwMode="auto">
          <a:xfrm>
            <a:off x="7122611" y="5508625"/>
            <a:ext cx="793166" cy="461665"/>
          </a:xfrm>
          <a:prstGeom prst="rect">
            <a:avLst/>
          </a:prstGeom>
          <a:noFill/>
          <a:ln w="12700">
            <a:noFill/>
            <a:miter lim="800000"/>
            <a:headEnd type="none" w="sm" len="sm"/>
            <a:tailEnd type="none" w="sm" len="sm"/>
          </a:ln>
        </p:spPr>
        <p:txBody>
          <a:bodyPr wrap="none">
            <a:spAutoFit/>
          </a:bodyPr>
          <a:lstStyle/>
          <a:p>
            <a:pPr algn="ctr" defTabSz="457200"/>
            <a:r>
              <a:rPr lang="en-US" sz="1200" b="1" dirty="0">
                <a:solidFill>
                  <a:prstClr val="black"/>
                </a:solidFill>
              </a:rPr>
              <a:t>Solvable</a:t>
            </a:r>
            <a:r>
              <a:rPr lang="en-US" sz="1200" b="1" dirty="0" smtClean="0">
                <a:solidFill>
                  <a:prstClr val="black"/>
                </a:solidFill>
              </a:rPr>
              <a:t>?</a:t>
            </a:r>
          </a:p>
          <a:p>
            <a:pPr algn="ctr" defTabSz="457200"/>
            <a:r>
              <a:rPr lang="en-US" sz="1200" b="1" dirty="0" smtClean="0">
                <a:solidFill>
                  <a:srgbClr val="00B050"/>
                </a:solidFill>
              </a:rPr>
              <a:t>Yes</a:t>
            </a:r>
            <a:endParaRPr lang="en-US" sz="1200" b="1" dirty="0">
              <a:solidFill>
                <a:srgbClr val="00B050"/>
              </a:solidFill>
            </a:endParaRPr>
          </a:p>
        </p:txBody>
      </p:sp>
      <p:sp>
        <p:nvSpPr>
          <p:cNvPr id="303134" name="Text Box 29"/>
          <p:cNvSpPr txBox="1">
            <a:spLocks noChangeArrowheads="1"/>
          </p:cNvSpPr>
          <p:nvPr/>
        </p:nvSpPr>
        <p:spPr bwMode="auto">
          <a:xfrm>
            <a:off x="5903623" y="4060826"/>
            <a:ext cx="973719" cy="461665"/>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Functional </a:t>
            </a:r>
          </a:p>
          <a:p>
            <a:pPr algn="ctr" defTabSz="457200"/>
            <a:r>
              <a:rPr lang="en-US" sz="1200" b="1">
                <a:solidFill>
                  <a:prstClr val="black"/>
                </a:solidFill>
              </a:rPr>
              <a:t>Deployment</a:t>
            </a:r>
          </a:p>
        </p:txBody>
      </p:sp>
      <p:sp>
        <p:nvSpPr>
          <p:cNvPr id="303135" name="Text Box 30"/>
          <p:cNvSpPr txBox="1">
            <a:spLocks noChangeArrowheads="1"/>
          </p:cNvSpPr>
          <p:nvPr/>
        </p:nvSpPr>
        <p:spPr bwMode="auto">
          <a:xfrm>
            <a:off x="4377741" y="4060825"/>
            <a:ext cx="926681" cy="276999"/>
          </a:xfrm>
          <a:prstGeom prst="rect">
            <a:avLst/>
          </a:prstGeom>
          <a:noFill/>
          <a:ln w="12700">
            <a:noFill/>
            <a:miter lim="800000"/>
            <a:headEnd type="none" w="sm" len="sm"/>
            <a:tailEnd type="none" w="sm" len="sm"/>
          </a:ln>
        </p:spPr>
        <p:txBody>
          <a:bodyPr wrap="none">
            <a:spAutoFit/>
          </a:bodyPr>
          <a:lstStyle/>
          <a:p>
            <a:pPr algn="ctr" defTabSz="457200"/>
            <a:r>
              <a:rPr lang="en-US" sz="1200" b="1">
                <a:solidFill>
                  <a:prstClr val="black"/>
                </a:solidFill>
              </a:rPr>
              <a:t>Verification</a:t>
            </a:r>
          </a:p>
        </p:txBody>
      </p:sp>
      <p:sp>
        <p:nvSpPr>
          <p:cNvPr id="303136" name="Text Box 31"/>
          <p:cNvSpPr txBox="1">
            <a:spLocks noChangeArrowheads="1"/>
          </p:cNvSpPr>
          <p:nvPr/>
        </p:nvSpPr>
        <p:spPr bwMode="auto">
          <a:xfrm>
            <a:off x="2713200" y="3962401"/>
            <a:ext cx="950588" cy="523220"/>
          </a:xfrm>
          <a:prstGeom prst="rect">
            <a:avLst/>
          </a:prstGeom>
          <a:solidFill>
            <a:srgbClr val="FF5050"/>
          </a:solidFill>
          <a:ln w="12700">
            <a:solidFill>
              <a:schemeClr val="tx1"/>
            </a:solidFill>
            <a:miter lim="800000"/>
            <a:headEnd type="none" w="sm" len="sm"/>
            <a:tailEnd type="none" w="sm" len="sm"/>
          </a:ln>
        </p:spPr>
        <p:txBody>
          <a:bodyPr wrap="none">
            <a:spAutoFit/>
          </a:bodyPr>
          <a:lstStyle/>
          <a:p>
            <a:pPr algn="ctr" defTabSz="457200"/>
            <a:r>
              <a:rPr lang="en-US" sz="1400" b="1">
                <a:solidFill>
                  <a:prstClr val="black"/>
                </a:solidFill>
              </a:rPr>
              <a:t>Validation</a:t>
            </a:r>
          </a:p>
          <a:p>
            <a:pPr algn="ctr" defTabSz="457200"/>
            <a:r>
              <a:rPr lang="en-US" sz="1400" b="1">
                <a:solidFill>
                  <a:prstClr val="black"/>
                </a:solidFill>
              </a:rPr>
              <a:t>Loop</a:t>
            </a:r>
          </a:p>
        </p:txBody>
      </p:sp>
      <p:sp>
        <p:nvSpPr>
          <p:cNvPr id="303137" name="Text Box 32"/>
          <p:cNvSpPr txBox="1">
            <a:spLocks noChangeArrowheads="1"/>
          </p:cNvSpPr>
          <p:nvPr/>
        </p:nvSpPr>
        <p:spPr bwMode="auto">
          <a:xfrm>
            <a:off x="5237451" y="4724401"/>
            <a:ext cx="1050350" cy="523220"/>
          </a:xfrm>
          <a:prstGeom prst="rect">
            <a:avLst/>
          </a:prstGeom>
          <a:solidFill>
            <a:srgbClr val="00B050"/>
          </a:solidFill>
          <a:ln w="12700">
            <a:solidFill>
              <a:schemeClr val="tx1"/>
            </a:solidFill>
            <a:miter lim="800000"/>
            <a:headEnd type="none" w="sm" len="sm"/>
            <a:tailEnd type="none" w="sm" len="sm"/>
          </a:ln>
        </p:spPr>
        <p:txBody>
          <a:bodyPr wrap="none">
            <a:spAutoFit/>
          </a:bodyPr>
          <a:lstStyle/>
          <a:p>
            <a:pPr algn="ctr" defTabSz="457200"/>
            <a:r>
              <a:rPr lang="en-US" sz="1400" b="1">
                <a:solidFill>
                  <a:prstClr val="black"/>
                </a:solidFill>
              </a:rPr>
              <a:t>Verification</a:t>
            </a:r>
          </a:p>
          <a:p>
            <a:pPr algn="ctr" defTabSz="457200"/>
            <a:r>
              <a:rPr lang="en-US" sz="1400" b="1">
                <a:solidFill>
                  <a:prstClr val="black"/>
                </a:solidFill>
              </a:rPr>
              <a:t>Loop</a:t>
            </a:r>
          </a:p>
        </p:txBody>
      </p:sp>
      <p:sp>
        <p:nvSpPr>
          <p:cNvPr id="7" name="TextBox 6"/>
          <p:cNvSpPr txBox="1"/>
          <p:nvPr/>
        </p:nvSpPr>
        <p:spPr>
          <a:xfrm>
            <a:off x="4475747" y="1238205"/>
            <a:ext cx="4668253" cy="553998"/>
          </a:xfrm>
          <a:prstGeom prst="rect">
            <a:avLst/>
          </a:prstGeom>
          <a:noFill/>
        </p:spPr>
        <p:txBody>
          <a:bodyPr wrap="square" rtlCol="0">
            <a:spAutoFit/>
          </a:bodyPr>
          <a:lstStyle/>
          <a:p>
            <a:pPr algn="ctr"/>
            <a:r>
              <a:rPr lang="en-US" sz="1400" dirty="0"/>
              <a:t>Each new community requires </a:t>
            </a:r>
            <a:r>
              <a:rPr lang="en-US" sz="1600" b="1" i="1" u="sng" dirty="0">
                <a:solidFill>
                  <a:srgbClr val="FF0000"/>
                </a:solidFill>
              </a:rPr>
              <a:t>5 day</a:t>
            </a:r>
            <a:r>
              <a:rPr lang="en-US" sz="1600" dirty="0"/>
              <a:t> </a:t>
            </a:r>
            <a:r>
              <a:rPr lang="en-US" sz="1400" dirty="0"/>
              <a:t>feasibility evaluation </a:t>
            </a:r>
          </a:p>
          <a:p>
            <a:pPr algn="ctr"/>
            <a:r>
              <a:rPr lang="en-US" sz="1400" dirty="0"/>
              <a:t>to demonstrate </a:t>
            </a:r>
            <a:r>
              <a:rPr lang="en-US" sz="1400" dirty="0" smtClean="0"/>
              <a:t>acceptance</a:t>
            </a:r>
            <a:endParaRPr lang="en-US" sz="1400" dirty="0"/>
          </a:p>
        </p:txBody>
      </p:sp>
      <p:sp>
        <p:nvSpPr>
          <p:cNvPr id="8" name="Rectangle 33"/>
          <p:cNvSpPr/>
          <p:nvPr/>
        </p:nvSpPr>
        <p:spPr>
          <a:xfrm>
            <a:off x="8194953" y="6019800"/>
            <a:ext cx="844506"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smtClean="0">
                <a:solidFill>
                  <a:schemeClr val="tx1"/>
                </a:solidFill>
              </a:rPr>
              <a:t>SE 5</a:t>
            </a:r>
            <a:endParaRPr lang="en-US" dirty="0">
              <a:solidFill>
                <a:schemeClr val="tx1"/>
              </a:solidFill>
            </a:endParaRPr>
          </a:p>
        </p:txBody>
      </p:sp>
      <p:sp>
        <p:nvSpPr>
          <p:cNvPr id="39" name="Rectangle 33"/>
          <p:cNvSpPr/>
          <p:nvPr/>
        </p:nvSpPr>
        <p:spPr>
          <a:xfrm>
            <a:off x="8210202" y="6377649"/>
            <a:ext cx="844506"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smtClean="0">
                <a:solidFill>
                  <a:schemeClr val="tx1"/>
                </a:solidFill>
              </a:rPr>
              <a:t>PM 2</a:t>
            </a:r>
            <a:endParaRPr lang="en-US" dirty="0">
              <a:solidFill>
                <a:schemeClr val="tx1"/>
              </a:solidFill>
            </a:endParaRPr>
          </a:p>
        </p:txBody>
      </p:sp>
    </p:spTree>
    <p:extLst>
      <p:ext uri="{BB962C8B-B14F-4D97-AF65-F5344CB8AC3E}">
        <p14:creationId xmlns:p14="http://schemas.microsoft.com/office/powerpoint/2010/main" val="1243333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Cash Flow </a:t>
            </a:r>
            <a:r>
              <a:rPr lang="en-US" smtClean="0"/>
              <a:t>Information</a:t>
            </a:r>
            <a:endParaRPr lang="en-US" dirty="0"/>
          </a:p>
        </p:txBody>
      </p:sp>
      <p:sp>
        <p:nvSpPr>
          <p:cNvPr id="3" name="Content Placeholder 2"/>
          <p:cNvSpPr>
            <a:spLocks noGrp="1"/>
          </p:cNvSpPr>
          <p:nvPr>
            <p:ph idx="1"/>
          </p:nvPr>
        </p:nvSpPr>
        <p:spPr>
          <a:xfrm>
            <a:off x="239794" y="1442455"/>
            <a:ext cx="8761975" cy="1384866"/>
          </a:xfrm>
        </p:spPr>
        <p:txBody>
          <a:bodyPr/>
          <a:lstStyle/>
          <a:p>
            <a:r>
              <a:rPr lang="en-US" sz="1800" dirty="0"/>
              <a:t>Estimate</a:t>
            </a:r>
            <a:r>
              <a:rPr lang="en-US" sz="1800"/>
              <a:t> relative operating cost between different system options (“recipes”)</a:t>
            </a:r>
            <a:endParaRPr lang="en-US" sz="2000" dirty="0"/>
          </a:p>
          <a:p>
            <a:r>
              <a:rPr lang="en-US" sz="1800"/>
              <a:t>Assist </a:t>
            </a:r>
            <a:r>
              <a:rPr lang="en-US" sz="1800" dirty="0"/>
              <a:t>Sponsor in estimating specific implementation costs and income </a:t>
            </a:r>
            <a:r>
              <a:rPr lang="en-US" sz="1800"/>
              <a:t>needs </a:t>
            </a:r>
            <a:endParaRPr lang="en-US" sz="200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369" y="2229492"/>
            <a:ext cx="7792757" cy="3679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8371831" y="6457350"/>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a:solidFill>
                  <a:schemeClr val="tx1"/>
                </a:solidFill>
              </a:rPr>
              <a:t>SA </a:t>
            </a:r>
            <a:r>
              <a:rPr lang="en-US" sz="1400" smtClean="0">
                <a:solidFill>
                  <a:schemeClr val="tx1"/>
                </a:solidFill>
              </a:rPr>
              <a:t>7</a:t>
            </a:r>
            <a:endParaRPr lang="en-US" sz="1400" dirty="0">
              <a:solidFill>
                <a:schemeClr val="tx1"/>
              </a:solidFill>
            </a:endParaRPr>
          </a:p>
        </p:txBody>
      </p:sp>
      <p:sp>
        <p:nvSpPr>
          <p:cNvPr id="4" name="Rectangle 3"/>
          <p:cNvSpPr/>
          <p:nvPr/>
        </p:nvSpPr>
        <p:spPr>
          <a:xfrm>
            <a:off x="73144" y="5909405"/>
            <a:ext cx="9144000" cy="307777"/>
          </a:xfrm>
          <a:prstGeom prst="rect">
            <a:avLst/>
          </a:prstGeom>
        </p:spPr>
        <p:txBody>
          <a:bodyPr wrap="square">
            <a:spAutoFit/>
          </a:bodyPr>
          <a:lstStyle/>
          <a:p>
            <a:pPr algn="ctr"/>
            <a:r>
              <a:rPr lang="en-US" sz="1400" dirty="0">
                <a:hlinkClick r:id="rId4"/>
              </a:rPr>
              <a:t>https://</a:t>
            </a:r>
            <a:r>
              <a:rPr lang="en-US" sz="1400" dirty="0" smtClean="0">
                <a:hlinkClick r:id="rId4"/>
              </a:rPr>
              <a:t>github.com/apple-o-matic/proto1/blob/master/project_management/CashFlowSheet.xlsx</a:t>
            </a:r>
            <a:r>
              <a:rPr lang="en-US" sz="1400" dirty="0" smtClean="0"/>
              <a:t> </a:t>
            </a:r>
            <a:endParaRPr lang="en-US" sz="1400" dirty="0"/>
          </a:p>
        </p:txBody>
      </p:sp>
    </p:spTree>
    <p:extLst>
      <p:ext uri="{BB962C8B-B14F-4D97-AF65-F5344CB8AC3E}">
        <p14:creationId xmlns:p14="http://schemas.microsoft.com/office/powerpoint/2010/main" val="164977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Cash Flow </a:t>
            </a:r>
            <a:r>
              <a:rPr lang="en-US" smtClean="0"/>
              <a:t>Information</a:t>
            </a:r>
            <a:endParaRPr lang="en-US" dirty="0"/>
          </a:p>
        </p:txBody>
      </p:sp>
      <p:sp>
        <p:nvSpPr>
          <p:cNvPr id="3" name="Content Placeholder 2"/>
          <p:cNvSpPr>
            <a:spLocks noGrp="1"/>
          </p:cNvSpPr>
          <p:nvPr>
            <p:ph idx="1"/>
          </p:nvPr>
        </p:nvSpPr>
        <p:spPr>
          <a:xfrm>
            <a:off x="239794" y="1442455"/>
            <a:ext cx="8761975" cy="1384866"/>
          </a:xfrm>
        </p:spPr>
        <p:txBody>
          <a:bodyPr/>
          <a:lstStyle/>
          <a:p>
            <a:r>
              <a:rPr lang="en-US" sz="1800" dirty="0"/>
              <a:t>Assist Sponsor in estimating specific implementation costs and income needs </a:t>
            </a:r>
            <a:endParaRPr lang="en-US" sz="2000" dirty="0"/>
          </a:p>
          <a:p>
            <a:r>
              <a:rPr lang="en-US" sz="1800" dirty="0"/>
              <a:t>Also estimate relative operating cost between different system options (“recipes”)</a:t>
            </a:r>
            <a:endParaRPr lang="en-US" sz="2000" dirty="0"/>
          </a:p>
        </p:txBody>
      </p:sp>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826" y="2338280"/>
            <a:ext cx="3599132" cy="37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371831" y="6457350"/>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a:solidFill>
                  <a:schemeClr val="tx1"/>
                </a:solidFill>
              </a:rPr>
              <a:t>SA </a:t>
            </a:r>
            <a:r>
              <a:rPr lang="en-US" sz="1400" smtClean="0">
                <a:solidFill>
                  <a:schemeClr val="tx1"/>
                </a:solidFill>
              </a:rPr>
              <a:t>7</a:t>
            </a:r>
            <a:endParaRPr lang="en-US" sz="1400" dirty="0">
              <a:solidFill>
                <a:schemeClr val="tx1"/>
              </a:solidFill>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4506" y="2338280"/>
            <a:ext cx="4927263" cy="37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1454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Decisions</a:t>
            </a:r>
            <a:endParaRPr lang="en-US" dirty="0"/>
          </a:p>
        </p:txBody>
      </p:sp>
      <p:sp>
        <p:nvSpPr>
          <p:cNvPr id="3" name="Content Placeholder 2"/>
          <p:cNvSpPr>
            <a:spLocks noGrp="1"/>
          </p:cNvSpPr>
          <p:nvPr>
            <p:ph idx="1"/>
          </p:nvPr>
        </p:nvSpPr>
        <p:spPr>
          <a:xfrm>
            <a:off x="5289911" y="1413069"/>
            <a:ext cx="3591556" cy="1875466"/>
          </a:xfrm>
        </p:spPr>
        <p:txBody>
          <a:bodyPr/>
          <a:lstStyle/>
          <a:p>
            <a:r>
              <a:rPr lang="en-US" sz="1800" dirty="0"/>
              <a:t>The</a:t>
            </a:r>
            <a:r>
              <a:rPr lang="en-US" sz="1800"/>
              <a:t> differences in </a:t>
            </a:r>
            <a:r>
              <a:rPr lang="en-US" sz="1800" smtClean="0"/>
              <a:t>architectural </a:t>
            </a:r>
            <a:r>
              <a:rPr lang="en-US" sz="1800" dirty="0"/>
              <a:t>solutions</a:t>
            </a:r>
            <a:r>
              <a:rPr lang="en-US" sz="1800"/>
              <a:t> are a set of implementation variations (or “recipes”) that are available to the project </a:t>
            </a:r>
            <a:r>
              <a:rPr lang="en-US" sz="1800" smtClean="0"/>
              <a:t>sponsor.</a:t>
            </a:r>
            <a:endParaRPr lang="en-US" sz="1800" dirty="0"/>
          </a:p>
        </p:txBody>
      </p:sp>
      <p:pic>
        <p:nvPicPr>
          <p:cNvPr id="4" name="picture"/>
          <p:cNvPicPr>
            <a:picLocks/>
          </p:cNvPicPr>
          <p:nvPr/>
        </p:nvPicPr>
        <p:blipFill>
          <a:blip r:embed="rId3" cstate="print">
            <a:extLst>
              <a:ext uri="{28A0092B-C50C-407E-A947-70E740481C1C}">
                <a14:useLocalDpi xmlns:a14="http://schemas.microsoft.com/office/drawing/2010/main" val="0"/>
              </a:ext>
            </a:extLst>
          </a:blip>
          <a:stretch>
            <a:fillRect/>
          </a:stretch>
        </p:blipFill>
        <p:spPr bwMode="auto">
          <a:xfrm>
            <a:off x="145744" y="1396545"/>
            <a:ext cx="4888964" cy="1875466"/>
          </a:xfrm>
          <a:prstGeom prst="rect">
            <a:avLst/>
          </a:prstGeom>
          <a:solidFill>
            <a:schemeClr val="bg1"/>
          </a:solidFill>
          <a:ln w="6350">
            <a:solidFill>
              <a:schemeClr val="bg1">
                <a:lumMod val="50000"/>
              </a:schemeClr>
            </a:solidFill>
          </a:ln>
          <a:extLst/>
        </p:spPr>
      </p:pic>
      <p:pic>
        <p:nvPicPr>
          <p:cNvPr id="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3609" y="3540344"/>
            <a:ext cx="5463162" cy="3064154"/>
          </a:xfrm>
          <a:prstGeom prst="rect">
            <a:avLst/>
          </a:prstGeom>
          <a:solidFill>
            <a:schemeClr val="bg1"/>
          </a:solidFill>
          <a:ln w="6350">
            <a:solidFill>
              <a:schemeClr val="bg1">
                <a:lumMod val="50000"/>
              </a:schemeClr>
            </a:solidFill>
          </a:ln>
          <a:effectLst/>
        </p:spPr>
      </p:pic>
      <p:sp>
        <p:nvSpPr>
          <p:cNvPr id="6" name="Rectangle 5"/>
          <p:cNvSpPr/>
          <p:nvPr/>
        </p:nvSpPr>
        <p:spPr>
          <a:xfrm>
            <a:off x="145744" y="1729648"/>
            <a:ext cx="4767779" cy="484742"/>
          </a:xfrm>
          <a:prstGeom prst="rect">
            <a:avLst/>
          </a:prstGeom>
          <a:noFill/>
          <a:ln w="444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493609" y="4362680"/>
            <a:ext cx="847038" cy="2241818"/>
          </a:xfrm>
          <a:prstGeom prst="rect">
            <a:avLst/>
          </a:prstGeom>
          <a:noFill/>
          <a:ln w="444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a:stCxn id="6" idx="2"/>
            <a:endCxn id="7" idx="0"/>
          </p:cNvCxnSpPr>
          <p:nvPr/>
        </p:nvCxnSpPr>
        <p:spPr>
          <a:xfrm>
            <a:off x="2529634" y="2214390"/>
            <a:ext cx="1387494" cy="2148290"/>
          </a:xfrm>
          <a:prstGeom prst="line">
            <a:avLst/>
          </a:prstGeom>
          <a:ln w="44450">
            <a:solidFill>
              <a:srgbClr val="C00000"/>
            </a:solidFill>
          </a:ln>
        </p:spPr>
        <p:style>
          <a:lnRef idx="2">
            <a:schemeClr val="accent1"/>
          </a:lnRef>
          <a:fillRef idx="0">
            <a:schemeClr val="accent1"/>
          </a:fillRef>
          <a:effectRef idx="1">
            <a:schemeClr val="accent1"/>
          </a:effectRef>
          <a:fontRef idx="minor">
            <a:schemeClr val="tx1"/>
          </a:fontRef>
        </p:style>
      </p:cxnSp>
      <p:sp>
        <p:nvSpPr>
          <p:cNvPr id="10" name="Content Placeholder 2"/>
          <p:cNvSpPr txBox="1">
            <a:spLocks/>
          </p:cNvSpPr>
          <p:nvPr/>
        </p:nvSpPr>
        <p:spPr bwMode="auto">
          <a:xfrm>
            <a:off x="0" y="3592183"/>
            <a:ext cx="3591556" cy="187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13873163" rtl="0" eaLnBrk="1" fontAlgn="base" hangingPunct="1">
              <a:spcBef>
                <a:spcPct val="20000"/>
              </a:spcBef>
              <a:spcAft>
                <a:spcPct val="0"/>
              </a:spcAft>
              <a:buChar char="•"/>
              <a:defRPr sz="3200">
                <a:solidFill>
                  <a:schemeClr val="tx1"/>
                </a:solidFill>
                <a:latin typeface="+mn-lt"/>
                <a:ea typeface="ＭＳ Ｐゴシック" pitchFamily="-107" charset="-128"/>
                <a:cs typeface="ＭＳ Ｐゴシック" pitchFamily="-107" charset="-128"/>
              </a:defRPr>
            </a:lvl1pPr>
            <a:lvl2pPr marL="742950" indent="-285750" algn="l" defTabSz="-13873163" rtl="0" eaLnBrk="1" fontAlgn="base" hangingPunct="1">
              <a:spcBef>
                <a:spcPct val="20000"/>
              </a:spcBef>
              <a:spcAft>
                <a:spcPct val="0"/>
              </a:spcAft>
              <a:buChar char="–"/>
              <a:defRPr sz="2800">
                <a:solidFill>
                  <a:schemeClr val="tx1"/>
                </a:solidFill>
                <a:latin typeface="+mn-lt"/>
                <a:ea typeface="ＭＳ Ｐゴシック" charset="-128"/>
              </a:defRPr>
            </a:lvl2pPr>
            <a:lvl3pPr marL="1143000" indent="-228600" algn="l" defTabSz="-13873163" rtl="0" eaLnBrk="1" fontAlgn="base" hangingPunct="1">
              <a:spcBef>
                <a:spcPct val="20000"/>
              </a:spcBef>
              <a:spcAft>
                <a:spcPct val="0"/>
              </a:spcAft>
              <a:buChar char="•"/>
              <a:defRPr sz="2400">
                <a:solidFill>
                  <a:schemeClr val="tx1"/>
                </a:solidFill>
                <a:latin typeface="+mn-lt"/>
                <a:ea typeface="ＭＳ Ｐゴシック" charset="-128"/>
              </a:defRPr>
            </a:lvl3pPr>
            <a:lvl4pPr marL="16002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4pPr>
            <a:lvl5pPr marL="20574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5pPr>
            <a:lvl6pPr marL="25146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6pPr>
            <a:lvl7pPr marL="29718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7pPr>
            <a:lvl8pPr marL="34290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8pPr>
            <a:lvl9pPr marL="3886200" indent="-228600" algn="l" defTabSz="-13873163" rtl="0" eaLnBrk="1" fontAlgn="base" hangingPunct="1">
              <a:spcBef>
                <a:spcPct val="20000"/>
              </a:spcBef>
              <a:spcAft>
                <a:spcPct val="0"/>
              </a:spcAft>
              <a:buChar char="»"/>
              <a:defRPr sz="2000">
                <a:solidFill>
                  <a:schemeClr val="tx1"/>
                </a:solidFill>
                <a:latin typeface="+mn-lt"/>
                <a:ea typeface="ＭＳ Ｐゴシック" charset="-128"/>
              </a:defRPr>
            </a:lvl9pPr>
          </a:lstStyle>
          <a:p>
            <a:r>
              <a:rPr lang="en-US" sz="1800" kern="0" dirty="0" smtClean="0"/>
              <a:t>Architectural impacts first identified by investigating system functional decomposition</a:t>
            </a:r>
          </a:p>
          <a:p>
            <a:r>
              <a:rPr lang="en-US" sz="1800" kern="0" dirty="0" smtClean="0"/>
              <a:t>These impacts were then related to two architectural questions.</a:t>
            </a:r>
            <a:endParaRPr lang="en-US" sz="1800" kern="0" dirty="0"/>
          </a:p>
        </p:txBody>
      </p:sp>
      <p:sp>
        <p:nvSpPr>
          <p:cNvPr id="11" name="Rectangle 10"/>
          <p:cNvSpPr/>
          <p:nvPr/>
        </p:nvSpPr>
        <p:spPr>
          <a:xfrm>
            <a:off x="8407592" y="6468734"/>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smtClean="0">
                <a:solidFill>
                  <a:schemeClr val="tx1"/>
                </a:solidFill>
              </a:rPr>
              <a:t>SA 1</a:t>
            </a:r>
            <a:endParaRPr lang="en-US" dirty="0">
              <a:solidFill>
                <a:schemeClr val="tx1"/>
              </a:solidFill>
            </a:endParaRPr>
          </a:p>
        </p:txBody>
      </p:sp>
    </p:spTree>
    <p:extLst>
      <p:ext uri="{BB962C8B-B14F-4D97-AF65-F5344CB8AC3E}">
        <p14:creationId xmlns:p14="http://schemas.microsoft.com/office/powerpoint/2010/main" val="2272685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825" y="274638"/>
            <a:ext cx="3420741" cy="1267724"/>
          </a:xfrm>
        </p:spPr>
        <p:txBody>
          <a:bodyPr/>
          <a:lstStyle/>
          <a:p>
            <a:r>
              <a:rPr lang="en-US" sz="3200" dirty="0" smtClean="0"/>
              <a:t>Recipe Selection Guide</a:t>
            </a:r>
            <a:endParaRPr lang="en-US" sz="3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449" y="118330"/>
            <a:ext cx="5008804" cy="6642847"/>
          </a:xfrm>
          <a:prstGeom prst="rect">
            <a:avLst/>
          </a:prstGeom>
          <a:ln>
            <a:noFill/>
          </a:ln>
        </p:spPr>
      </p:pic>
      <p:sp>
        <p:nvSpPr>
          <p:cNvPr id="5" name="Rectangle 4"/>
          <p:cNvSpPr/>
          <p:nvPr/>
        </p:nvSpPr>
        <p:spPr>
          <a:xfrm>
            <a:off x="2735996" y="6291471"/>
            <a:ext cx="899569" cy="288364"/>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a:solidFill>
                  <a:schemeClr val="tx1"/>
                </a:solidFill>
              </a:rPr>
              <a:t>PM 1</a:t>
            </a:r>
            <a:r>
              <a:rPr lang="en-US" dirty="0">
                <a:solidFill>
                  <a:schemeClr val="tx1"/>
                </a:solidFill>
              </a:rPr>
              <a:t>,</a:t>
            </a:r>
            <a:r>
              <a:rPr lang="en-US">
                <a:solidFill>
                  <a:schemeClr val="tx1"/>
                </a:solidFill>
              </a:rPr>
              <a:t> 7</a:t>
            </a:r>
            <a:endParaRPr lang="en-US" dirty="0">
              <a:solidFill>
                <a:schemeClr val="tx1"/>
              </a:solidFill>
            </a:endParaRPr>
          </a:p>
        </p:txBody>
      </p:sp>
    </p:spTree>
    <p:extLst>
      <p:ext uri="{BB962C8B-B14F-4D97-AF65-F5344CB8AC3E}">
        <p14:creationId xmlns:p14="http://schemas.microsoft.com/office/powerpoint/2010/main" val="1736906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7" name="TextBox 6"/>
          <p:cNvSpPr txBox="1"/>
          <p:nvPr/>
        </p:nvSpPr>
        <p:spPr>
          <a:xfrm>
            <a:off x="4356746" y="6310808"/>
            <a:ext cx="3087677" cy="369332"/>
          </a:xfrm>
          <a:prstGeom prst="rect">
            <a:avLst/>
          </a:prstGeom>
          <a:noFill/>
        </p:spPr>
        <p:txBody>
          <a:bodyPr wrap="square" rtlCol="0">
            <a:spAutoFit/>
          </a:bodyPr>
          <a:lstStyle/>
          <a:p>
            <a:r>
              <a:rPr lang="en-US" sz="900" dirty="0" smtClean="0"/>
              <a:t>[1</a:t>
            </a:r>
            <a:r>
              <a:rPr lang="en-US" sz="900" dirty="0"/>
              <a:t>] INCOSE Systems Engineering Handbook v. 3.2.2</a:t>
            </a:r>
          </a:p>
          <a:p>
            <a:r>
              <a:rPr lang="en-US" sz="900" dirty="0"/>
              <a:t>[2] Source Credit: National Geographic </a:t>
            </a:r>
          </a:p>
        </p:txBody>
      </p:sp>
      <p:grpSp>
        <p:nvGrpSpPr>
          <p:cNvPr id="5" name="Group 18"/>
          <p:cNvGrpSpPr/>
          <p:nvPr/>
        </p:nvGrpSpPr>
        <p:grpSpPr>
          <a:xfrm>
            <a:off x="288684" y="2867009"/>
            <a:ext cx="8586137" cy="2176567"/>
            <a:chOff x="288684" y="2867009"/>
            <a:chExt cx="8586137" cy="2176567"/>
          </a:xfrm>
        </p:grpSpPr>
        <p:pic>
          <p:nvPicPr>
            <p:cNvPr id="1027" name="Picture 3" descr="C:\Users\av01188\Documents\MIT ESD.413\prototype\IMG_355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78" r="3936" b="11673"/>
            <a:stretch/>
          </p:blipFill>
          <p:spPr bwMode="auto">
            <a:xfrm>
              <a:off x="6549910" y="2944165"/>
              <a:ext cx="2324911" cy="200578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25404" b="18420"/>
            <a:stretch/>
          </p:blipFill>
          <p:spPr>
            <a:xfrm>
              <a:off x="1494556" y="3755293"/>
              <a:ext cx="1291994" cy="1288283"/>
            </a:xfrm>
            <a:prstGeom prst="rect">
              <a:avLst/>
            </a:prstGeom>
            <a:effectLst>
              <a:outerShdw blurRad="63500" sx="102000" sy="102000" algn="ctr" rotWithShape="0">
                <a:prstClr val="black">
                  <a:alpha val="40000"/>
                </a:prstClr>
              </a:outerShdw>
            </a:effectLst>
          </p:spPr>
        </p:pic>
        <p:pic>
          <p:nvPicPr>
            <p:cNvPr id="11" name="Picture 8"/>
            <p:cNvPicPr>
              <a:picLocks noChangeAspect="1"/>
            </p:cNvPicPr>
            <p:nvPr/>
          </p:nvPicPr>
          <p:blipFill rotWithShape="1">
            <a:blip r:embed="rId5" cstate="print">
              <a:extLst>
                <a:ext uri="{28A0092B-C50C-407E-A947-70E740481C1C}">
                  <a14:useLocalDpi xmlns:a14="http://schemas.microsoft.com/office/drawing/2010/main" val="0"/>
                </a:ext>
              </a:extLst>
            </a:blip>
            <a:srcRect t="7904" b="46048"/>
            <a:stretch/>
          </p:blipFill>
          <p:spPr>
            <a:xfrm>
              <a:off x="288684" y="2895779"/>
              <a:ext cx="1430649" cy="1169343"/>
            </a:xfrm>
            <a:prstGeom prst="rect">
              <a:avLst/>
            </a:prstGeom>
            <a:effectLst>
              <a:outerShdw blurRad="63500" sx="102000" sy="102000" algn="ctr" rotWithShape="0">
                <a:prstClr val="black">
                  <a:alpha val="40000"/>
                </a:prstClr>
              </a:outerShdw>
            </a:effectLst>
          </p:spPr>
        </p:pic>
        <p:pic>
          <p:nvPicPr>
            <p:cNvPr id="13" name="Picture 1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33371" y="2899984"/>
              <a:ext cx="2767214" cy="2041118"/>
            </a:xfrm>
            <a:prstGeom prst="rect">
              <a:avLst/>
            </a:prstGeom>
            <a:solidFill>
              <a:schemeClr val="bg1"/>
            </a:solidFill>
            <a:ln>
              <a:noFill/>
            </a:ln>
            <a:effectLst/>
          </p:spPr>
        </p:pic>
        <p:sp>
          <p:nvSpPr>
            <p:cNvPr id="10" name="TextBox 17"/>
            <p:cNvSpPr txBox="1"/>
            <p:nvPr/>
          </p:nvSpPr>
          <p:spPr>
            <a:xfrm>
              <a:off x="1944006" y="2867009"/>
              <a:ext cx="300082" cy="215444"/>
            </a:xfrm>
            <a:prstGeom prst="rect">
              <a:avLst/>
            </a:prstGeom>
            <a:noFill/>
          </p:spPr>
          <p:txBody>
            <a:bodyPr wrap="none" rtlCol="0">
              <a:spAutoFit/>
            </a:bodyPr>
            <a:lstStyle/>
            <a:p>
              <a:r>
                <a:rPr lang="en-US" sz="800" dirty="0" smtClean="0"/>
                <a:t>[2]</a:t>
              </a:r>
              <a:endParaRPr lang="en-US" sz="800" dirty="0"/>
            </a:p>
          </p:txBody>
        </p:sp>
      </p:grpSp>
      <p:grpSp>
        <p:nvGrpSpPr>
          <p:cNvPr id="15" name="Group 25"/>
          <p:cNvGrpSpPr/>
          <p:nvPr/>
        </p:nvGrpSpPr>
        <p:grpSpPr>
          <a:xfrm>
            <a:off x="142439" y="1491750"/>
            <a:ext cx="7224329" cy="872213"/>
            <a:chOff x="465161" y="3447607"/>
            <a:chExt cx="8475002" cy="872213"/>
          </a:xfrm>
        </p:grpSpPr>
        <p:graphicFrame>
          <p:nvGraphicFramePr>
            <p:cNvPr id="8" name="Diagram 26"/>
            <p:cNvGraphicFramePr/>
            <p:nvPr>
              <p:extLst>
                <p:ext uri="{D42A27DB-BD31-4B8C-83A1-F6EECF244321}">
                  <p14:modId xmlns:p14="http://schemas.microsoft.com/office/powerpoint/2010/main" val="1145780819"/>
                </p:ext>
              </p:extLst>
            </p:nvPr>
          </p:nvGraphicFramePr>
          <p:xfrm>
            <a:off x="465161" y="3520563"/>
            <a:ext cx="8325966" cy="7992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TextBox 27"/>
            <p:cNvSpPr txBox="1"/>
            <p:nvPr/>
          </p:nvSpPr>
          <p:spPr>
            <a:xfrm>
              <a:off x="8640081" y="3447607"/>
              <a:ext cx="300082" cy="215444"/>
            </a:xfrm>
            <a:prstGeom prst="rect">
              <a:avLst/>
            </a:prstGeom>
            <a:noFill/>
          </p:spPr>
          <p:txBody>
            <a:bodyPr wrap="none" rtlCol="0">
              <a:spAutoFit/>
            </a:bodyPr>
            <a:lstStyle/>
            <a:p>
              <a:r>
                <a:rPr lang="en-US" sz="800" dirty="0" smtClean="0"/>
                <a:t>[1]</a:t>
              </a:r>
              <a:endParaRPr lang="en-US" sz="800" dirty="0"/>
            </a:p>
          </p:txBody>
        </p:sp>
      </p:grpSp>
      <p:sp>
        <p:nvSpPr>
          <p:cNvPr id="20" name="Rectangle 19"/>
          <p:cNvSpPr/>
          <p:nvPr/>
        </p:nvSpPr>
        <p:spPr>
          <a:xfrm>
            <a:off x="8407592" y="6495474"/>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smtClean="0">
                <a:solidFill>
                  <a:schemeClr val="tx1"/>
                </a:solidFill>
              </a:rPr>
              <a:t>SE2</a:t>
            </a:r>
            <a:endParaRPr lang="en-US" dirty="0">
              <a:solidFill>
                <a:schemeClr val="tx1"/>
              </a:solidFill>
            </a:endParaRPr>
          </a:p>
        </p:txBody>
      </p:sp>
      <p:pic>
        <p:nvPicPr>
          <p:cNvPr id="4" name="Picture 3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59194" y="1354511"/>
            <a:ext cx="1752600" cy="1381125"/>
          </a:xfrm>
          <a:prstGeom prst="rect">
            <a:avLst/>
          </a:prstGeom>
        </p:spPr>
      </p:pic>
    </p:spTree>
    <p:extLst>
      <p:ext uri="{BB962C8B-B14F-4D97-AF65-F5344CB8AC3E}">
        <p14:creationId xmlns:p14="http://schemas.microsoft.com/office/powerpoint/2010/main" val="536276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Recipe Sheet</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5298" y="1233887"/>
            <a:ext cx="3662470" cy="4786829"/>
          </a:xfrm>
          <a:prstGeom prst="rect">
            <a:avLst/>
          </a:prstGeom>
          <a:ln>
            <a:solidFill>
              <a:schemeClr val="bg1">
                <a:lumMod val="65000"/>
              </a:schemeClr>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477" y="1233887"/>
            <a:ext cx="3609339" cy="4786829"/>
          </a:xfrm>
          <a:prstGeom prst="rect">
            <a:avLst/>
          </a:prstGeom>
          <a:ln>
            <a:noFill/>
          </a:ln>
        </p:spPr>
      </p:pic>
      <p:sp>
        <p:nvSpPr>
          <p:cNvPr id="3" name="Rectangle 2"/>
          <p:cNvSpPr/>
          <p:nvPr/>
        </p:nvSpPr>
        <p:spPr>
          <a:xfrm>
            <a:off x="1215614" y="4787153"/>
            <a:ext cx="527125" cy="1151068"/>
          </a:xfrm>
          <a:prstGeom prst="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Left Brace 3"/>
          <p:cNvSpPr/>
          <p:nvPr/>
        </p:nvSpPr>
        <p:spPr>
          <a:xfrm>
            <a:off x="4639236" y="1233887"/>
            <a:ext cx="250114" cy="4786829"/>
          </a:xfrm>
          <a:prstGeom prst="leftBrace">
            <a:avLst/>
          </a:prstGeom>
          <a:ln>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 name="Straight Connector 7"/>
          <p:cNvCxnSpPr>
            <a:stCxn id="3" idx="3"/>
          </p:cNvCxnSpPr>
          <p:nvPr/>
        </p:nvCxnSpPr>
        <p:spPr>
          <a:xfrm flipV="1">
            <a:off x="1742739" y="3627301"/>
            <a:ext cx="2764715" cy="1735386"/>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0" y="5938221"/>
            <a:ext cx="9144000" cy="276999"/>
          </a:xfrm>
          <a:prstGeom prst="rect">
            <a:avLst/>
          </a:prstGeom>
        </p:spPr>
        <p:txBody>
          <a:bodyPr wrap="square">
            <a:spAutoFit/>
          </a:bodyPr>
          <a:lstStyle/>
          <a:p>
            <a:pPr algn="ctr"/>
            <a:r>
              <a:rPr lang="en-US" sz="1200" dirty="0">
                <a:hlinkClick r:id="rId5"/>
              </a:rPr>
              <a:t>https://</a:t>
            </a:r>
            <a:r>
              <a:rPr lang="en-US" sz="1200" dirty="0" smtClean="0">
                <a:hlinkClick r:id="rId5"/>
              </a:rPr>
              <a:t>github.com/apple-o-matic/proto1/blob/master/project_management/Recipe%20Flowchart.pdf</a:t>
            </a:r>
            <a:r>
              <a:rPr lang="en-US" sz="1200" dirty="0" smtClean="0"/>
              <a:t> </a:t>
            </a:r>
            <a:endParaRPr lang="en-US" sz="1200" dirty="0"/>
          </a:p>
        </p:txBody>
      </p:sp>
    </p:spTree>
    <p:extLst>
      <p:ext uri="{BB962C8B-B14F-4D97-AF65-F5344CB8AC3E}">
        <p14:creationId xmlns:p14="http://schemas.microsoft.com/office/powerpoint/2010/main" val="1463460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Product </a:t>
            </a:r>
            <a:r>
              <a:rPr lang="en-US" smtClean="0"/>
              <a:t>Development </a:t>
            </a:r>
            <a:r>
              <a:rPr lang="en-US" dirty="0"/>
              <a:t>Effort</a:t>
            </a:r>
          </a:p>
        </p:txBody>
      </p:sp>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6250" y="2674683"/>
            <a:ext cx="8229600" cy="2326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8229600" y="6468734"/>
            <a:ext cx="807930" cy="26005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smtClean="0">
                <a:solidFill>
                  <a:schemeClr val="tx1"/>
                </a:solidFill>
              </a:rPr>
              <a:t>PM 1, 5</a:t>
            </a:r>
            <a:endParaRPr lang="en-US" dirty="0">
              <a:solidFill>
                <a:schemeClr val="tx1"/>
              </a:solidFill>
            </a:endParaRPr>
          </a:p>
        </p:txBody>
      </p:sp>
    </p:spTree>
    <p:extLst>
      <p:ext uri="{BB962C8B-B14F-4D97-AF65-F5344CB8AC3E}">
        <p14:creationId xmlns:p14="http://schemas.microsoft.com/office/powerpoint/2010/main" val="2985030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 </a:t>
            </a:r>
            <a:r>
              <a:rPr lang="en-US" dirty="0"/>
              <a:t>for Handoff</a:t>
            </a:r>
          </a:p>
        </p:txBody>
      </p:sp>
      <p:sp>
        <p:nvSpPr>
          <p:cNvPr id="7" name="Rectangle 8"/>
          <p:cNvSpPr/>
          <p:nvPr/>
        </p:nvSpPr>
        <p:spPr>
          <a:xfrm>
            <a:off x="8371831" y="6457350"/>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SE 7</a:t>
            </a:r>
            <a:endParaRPr lang="en-US" sz="1400" dirty="0">
              <a:solidFill>
                <a:schemeClr val="tx1"/>
              </a:solidFill>
            </a:endParaRPr>
          </a:p>
        </p:txBody>
      </p:sp>
      <p:sp>
        <p:nvSpPr>
          <p:cNvPr id="9" name="Rectangle 8"/>
          <p:cNvSpPr/>
          <p:nvPr/>
        </p:nvSpPr>
        <p:spPr>
          <a:xfrm>
            <a:off x="8371831" y="6141015"/>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PM 5</a:t>
            </a:r>
            <a:endParaRPr lang="en-US" sz="1400" dirty="0">
              <a:solidFill>
                <a:schemeClr val="tx1"/>
              </a:solidFill>
            </a:endParaRPr>
          </a:p>
        </p:txBody>
      </p:sp>
      <p:pic>
        <p:nvPicPr>
          <p:cNvPr id="102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6193" y="1716505"/>
            <a:ext cx="8358776" cy="377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25894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023" y="1283098"/>
            <a:ext cx="5075526" cy="4892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Project Plan for Handoff</a:t>
            </a:r>
            <a:endParaRPr lang="en-US" dirty="0"/>
          </a:p>
        </p:txBody>
      </p:sp>
      <p:sp>
        <p:nvSpPr>
          <p:cNvPr id="3" name="Oval 2"/>
          <p:cNvSpPr/>
          <p:nvPr/>
        </p:nvSpPr>
        <p:spPr>
          <a:xfrm>
            <a:off x="2398816" y="2600696"/>
            <a:ext cx="1686296" cy="1128438"/>
          </a:xfrm>
          <a:prstGeom prst="ellipse">
            <a:avLst/>
          </a:prstGeom>
          <a:solidFill>
            <a:schemeClr val="accent1">
              <a:alpha val="2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717471" y="1696192"/>
            <a:ext cx="1686296" cy="1128438"/>
          </a:xfrm>
          <a:prstGeom prst="ellipse">
            <a:avLst/>
          </a:prstGeom>
          <a:solidFill>
            <a:schemeClr val="accent1">
              <a:alpha val="2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002023" y="4106883"/>
            <a:ext cx="1686296" cy="1128438"/>
          </a:xfrm>
          <a:prstGeom prst="ellipse">
            <a:avLst/>
          </a:prstGeom>
          <a:solidFill>
            <a:schemeClr val="accent1">
              <a:alpha val="2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560619" y="3779037"/>
            <a:ext cx="1686296" cy="1128438"/>
          </a:xfrm>
          <a:prstGeom prst="ellipse">
            <a:avLst/>
          </a:prstGeom>
          <a:solidFill>
            <a:schemeClr val="accent1">
              <a:alpha val="2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371831" y="6457350"/>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SE 7</a:t>
            </a:r>
            <a:endParaRPr lang="en-US" sz="1400" dirty="0">
              <a:solidFill>
                <a:schemeClr val="tx1"/>
              </a:solidFill>
            </a:endParaRPr>
          </a:p>
        </p:txBody>
      </p:sp>
    </p:spTree>
    <p:extLst>
      <p:ext uri="{BB962C8B-B14F-4D97-AF65-F5344CB8AC3E}">
        <p14:creationId xmlns:p14="http://schemas.microsoft.com/office/powerpoint/2010/main" val="902183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3"/>
          <p:cNvGrpSpPr/>
          <p:nvPr/>
        </p:nvGrpSpPr>
        <p:grpSpPr>
          <a:xfrm>
            <a:off x="372533" y="1491210"/>
            <a:ext cx="8396522" cy="4428469"/>
            <a:chOff x="885788" y="1860542"/>
            <a:chExt cx="8396522" cy="4428469"/>
          </a:xfrm>
        </p:grpSpPr>
        <p:sp>
          <p:nvSpPr>
            <p:cNvPr id="28" name="Rectangle 1"/>
            <p:cNvSpPr/>
            <p:nvPr/>
          </p:nvSpPr>
          <p:spPr>
            <a:xfrm>
              <a:off x="1342622" y="4839103"/>
              <a:ext cx="2703289" cy="1068947"/>
            </a:xfrm>
            <a:prstGeom prst="rect">
              <a:avLst/>
            </a:prstGeom>
            <a:solidFill>
              <a:schemeClr val="bg2">
                <a:lumMod val="50000"/>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 </a:t>
              </a:r>
              <a:r>
                <a:rPr lang="en-US" dirty="0" smtClean="0">
                  <a:solidFill>
                    <a:schemeClr val="tx1"/>
                  </a:solidFill>
                </a:rPr>
                <a:t>  Team 25 </a:t>
              </a:r>
              <a:endParaRPr lang="en-US" dirty="0">
                <a:solidFill>
                  <a:schemeClr val="tx1"/>
                </a:solidFill>
              </a:endParaRPr>
            </a:p>
            <a:p>
              <a:r>
                <a:rPr lang="en-US" dirty="0" smtClean="0">
                  <a:solidFill>
                    <a:schemeClr val="tx1"/>
                  </a:solidFill>
                </a:rPr>
                <a:t>   Work Done</a:t>
              </a:r>
              <a:endParaRPr lang="en-US" dirty="0">
                <a:solidFill>
                  <a:schemeClr val="tx1"/>
                </a:solidFill>
              </a:endParaRPr>
            </a:p>
          </p:txBody>
        </p:sp>
        <p:sp>
          <p:nvSpPr>
            <p:cNvPr id="5" name="Freeform 2"/>
            <p:cNvSpPr/>
            <p:nvPr/>
          </p:nvSpPr>
          <p:spPr>
            <a:xfrm>
              <a:off x="1371599" y="2807905"/>
              <a:ext cx="7031866" cy="2833044"/>
            </a:xfrm>
            <a:custGeom>
              <a:avLst/>
              <a:gdLst>
                <a:gd name="connsiteX0" fmla="*/ 0 w 8306874"/>
                <a:gd name="connsiteY0" fmla="*/ 1790498 h 1792852"/>
                <a:gd name="connsiteX1" fmla="*/ 3837905 w 8306874"/>
                <a:gd name="connsiteY1" fmla="*/ 1507163 h 1792852"/>
                <a:gd name="connsiteX2" fmla="*/ 6465195 w 8306874"/>
                <a:gd name="connsiteY2" fmla="*/ 334 h 1792852"/>
                <a:gd name="connsiteX3" fmla="*/ 8306874 w 8306874"/>
                <a:gd name="connsiteY3" fmla="*/ 1648830 h 1792852"/>
                <a:gd name="connsiteX0" fmla="*/ 0 w 9052693"/>
                <a:gd name="connsiteY0" fmla="*/ 1790203 h 1792557"/>
                <a:gd name="connsiteX1" fmla="*/ 3837905 w 9052693"/>
                <a:gd name="connsiteY1" fmla="*/ 1506868 h 1792557"/>
                <a:gd name="connsiteX2" fmla="*/ 6465195 w 9052693"/>
                <a:gd name="connsiteY2" fmla="*/ 39 h 1792557"/>
                <a:gd name="connsiteX3" fmla="*/ 9052693 w 9052693"/>
                <a:gd name="connsiteY3" fmla="*/ 1461100 h 1792557"/>
                <a:gd name="connsiteX0" fmla="*/ 0 w 9052693"/>
                <a:gd name="connsiteY0" fmla="*/ 1812741 h 1815095"/>
                <a:gd name="connsiteX1" fmla="*/ 3837905 w 9052693"/>
                <a:gd name="connsiteY1" fmla="*/ 1529406 h 1815095"/>
                <a:gd name="connsiteX2" fmla="*/ 6465195 w 9052693"/>
                <a:gd name="connsiteY2" fmla="*/ 22577 h 1815095"/>
                <a:gd name="connsiteX3" fmla="*/ 8075414 w 9052693"/>
                <a:gd name="connsiteY3" fmla="*/ 682337 h 1815095"/>
                <a:gd name="connsiteX4" fmla="*/ 9052693 w 9052693"/>
                <a:gd name="connsiteY4" fmla="*/ 1483638 h 1815095"/>
                <a:gd name="connsiteX0" fmla="*/ 0 w 9052693"/>
                <a:gd name="connsiteY0" fmla="*/ 1790303 h 1792657"/>
                <a:gd name="connsiteX1" fmla="*/ 3837905 w 9052693"/>
                <a:gd name="connsiteY1" fmla="*/ 1506968 h 1792657"/>
                <a:gd name="connsiteX2" fmla="*/ 6465195 w 9052693"/>
                <a:gd name="connsiteY2" fmla="*/ 139 h 1792657"/>
                <a:gd name="connsiteX3" fmla="*/ 7651070 w 9052693"/>
                <a:gd name="connsiteY3" fmla="*/ 1417786 h 1792657"/>
                <a:gd name="connsiteX4" fmla="*/ 9052693 w 9052693"/>
                <a:gd name="connsiteY4" fmla="*/ 1461200 h 1792657"/>
                <a:gd name="connsiteX0" fmla="*/ 0 w 9348448"/>
                <a:gd name="connsiteY0" fmla="*/ 1790303 h 1792657"/>
                <a:gd name="connsiteX1" fmla="*/ 3837905 w 9348448"/>
                <a:gd name="connsiteY1" fmla="*/ 1506968 h 1792657"/>
                <a:gd name="connsiteX2" fmla="*/ 6465195 w 9348448"/>
                <a:gd name="connsiteY2" fmla="*/ 139 h 1792657"/>
                <a:gd name="connsiteX3" fmla="*/ 7651070 w 9348448"/>
                <a:gd name="connsiteY3" fmla="*/ 1417786 h 1792657"/>
                <a:gd name="connsiteX4" fmla="*/ 9348448 w 9348448"/>
                <a:gd name="connsiteY4" fmla="*/ 1029286 h 1792657"/>
                <a:gd name="connsiteX0" fmla="*/ 0 w 9348448"/>
                <a:gd name="connsiteY0" fmla="*/ 1790303 h 1792657"/>
                <a:gd name="connsiteX1" fmla="*/ 3837905 w 9348448"/>
                <a:gd name="connsiteY1" fmla="*/ 1506968 h 1792657"/>
                <a:gd name="connsiteX2" fmla="*/ 6465195 w 9348448"/>
                <a:gd name="connsiteY2" fmla="*/ 139 h 1792657"/>
                <a:gd name="connsiteX3" fmla="*/ 7651070 w 9348448"/>
                <a:gd name="connsiteY3" fmla="*/ 1417786 h 1792657"/>
                <a:gd name="connsiteX4" fmla="*/ 9348448 w 9348448"/>
                <a:gd name="connsiteY4" fmla="*/ 1029286 h 1792657"/>
                <a:gd name="connsiteX0" fmla="*/ 0 w 9361307"/>
                <a:gd name="connsiteY0" fmla="*/ 1790303 h 1792657"/>
                <a:gd name="connsiteX1" fmla="*/ 3837905 w 9361307"/>
                <a:gd name="connsiteY1" fmla="*/ 1506968 h 1792657"/>
                <a:gd name="connsiteX2" fmla="*/ 6465195 w 9361307"/>
                <a:gd name="connsiteY2" fmla="*/ 139 h 1792657"/>
                <a:gd name="connsiteX3" fmla="*/ 7651070 w 9361307"/>
                <a:gd name="connsiteY3" fmla="*/ 1417786 h 1792657"/>
                <a:gd name="connsiteX4" fmla="*/ 9361307 w 9361307"/>
                <a:gd name="connsiteY4" fmla="*/ 1412305 h 179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1307" h="1792657">
                  <a:moveTo>
                    <a:pt x="0" y="1790303"/>
                  </a:moveTo>
                  <a:cubicBezTo>
                    <a:pt x="1380186" y="1797816"/>
                    <a:pt x="2760373" y="1805329"/>
                    <a:pt x="3837905" y="1506968"/>
                  </a:cubicBezTo>
                  <a:cubicBezTo>
                    <a:pt x="4915437" y="1208607"/>
                    <a:pt x="5829668" y="15003"/>
                    <a:pt x="6465195" y="139"/>
                  </a:cubicBezTo>
                  <a:cubicBezTo>
                    <a:pt x="7100722" y="-14725"/>
                    <a:pt x="7219820" y="1174276"/>
                    <a:pt x="7651070" y="1417786"/>
                  </a:cubicBezTo>
                  <a:cubicBezTo>
                    <a:pt x="8082320" y="1661296"/>
                    <a:pt x="8954106" y="1498787"/>
                    <a:pt x="9361307" y="1412305"/>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3"/>
            <p:cNvCxnSpPr/>
            <p:nvPr/>
          </p:nvCxnSpPr>
          <p:spPr>
            <a:xfrm flipV="1">
              <a:off x="1342622" y="2176534"/>
              <a:ext cx="0" cy="37091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5"/>
            <p:cNvCxnSpPr/>
            <p:nvPr/>
          </p:nvCxnSpPr>
          <p:spPr>
            <a:xfrm>
              <a:off x="1342623" y="5898524"/>
              <a:ext cx="730232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8"/>
            <p:cNvSpPr txBox="1"/>
            <p:nvPr/>
          </p:nvSpPr>
          <p:spPr>
            <a:xfrm rot="16200000">
              <a:off x="282973" y="3483946"/>
              <a:ext cx="1574961" cy="369332"/>
            </a:xfrm>
            <a:prstGeom prst="rect">
              <a:avLst/>
            </a:prstGeom>
            <a:noFill/>
          </p:spPr>
          <p:txBody>
            <a:bodyPr wrap="square" rtlCol="0">
              <a:spAutoFit/>
            </a:bodyPr>
            <a:lstStyle/>
            <a:p>
              <a:r>
                <a:rPr lang="en-US" dirty="0" smtClean="0"/>
                <a:t>Cost ($)</a:t>
              </a:r>
              <a:endParaRPr lang="en-US" dirty="0"/>
            </a:p>
          </p:txBody>
        </p:sp>
        <p:sp>
          <p:nvSpPr>
            <p:cNvPr id="16" name="TextBox 9"/>
            <p:cNvSpPr txBox="1"/>
            <p:nvPr/>
          </p:nvSpPr>
          <p:spPr>
            <a:xfrm>
              <a:off x="1786977" y="5908050"/>
              <a:ext cx="1146468" cy="369332"/>
            </a:xfrm>
            <a:prstGeom prst="rect">
              <a:avLst/>
            </a:prstGeom>
            <a:noFill/>
          </p:spPr>
          <p:txBody>
            <a:bodyPr wrap="none" rtlCol="0">
              <a:spAutoFit/>
            </a:bodyPr>
            <a:lstStyle/>
            <a:p>
              <a:r>
                <a:rPr lang="en-US" dirty="0" smtClean="0"/>
                <a:t>Conceive</a:t>
              </a:r>
              <a:endParaRPr lang="en-US" dirty="0"/>
            </a:p>
          </p:txBody>
        </p:sp>
        <p:sp>
          <p:nvSpPr>
            <p:cNvPr id="17" name="TextBox 10"/>
            <p:cNvSpPr txBox="1"/>
            <p:nvPr/>
          </p:nvSpPr>
          <p:spPr>
            <a:xfrm>
              <a:off x="3576476" y="5919679"/>
              <a:ext cx="902811" cy="369332"/>
            </a:xfrm>
            <a:prstGeom prst="rect">
              <a:avLst/>
            </a:prstGeom>
            <a:noFill/>
          </p:spPr>
          <p:txBody>
            <a:bodyPr wrap="none" rtlCol="0">
              <a:spAutoFit/>
            </a:bodyPr>
            <a:lstStyle/>
            <a:p>
              <a:r>
                <a:rPr lang="en-US" dirty="0" smtClean="0"/>
                <a:t>Design</a:t>
              </a:r>
              <a:endParaRPr lang="en-US" dirty="0"/>
            </a:p>
          </p:txBody>
        </p:sp>
        <p:sp>
          <p:nvSpPr>
            <p:cNvPr id="18" name="TextBox 11"/>
            <p:cNvSpPr txBox="1"/>
            <p:nvPr/>
          </p:nvSpPr>
          <p:spPr>
            <a:xfrm>
              <a:off x="5151687" y="5908050"/>
              <a:ext cx="1261884" cy="369332"/>
            </a:xfrm>
            <a:prstGeom prst="rect">
              <a:avLst/>
            </a:prstGeom>
            <a:noFill/>
          </p:spPr>
          <p:txBody>
            <a:bodyPr wrap="none" rtlCol="0">
              <a:spAutoFit/>
            </a:bodyPr>
            <a:lstStyle/>
            <a:p>
              <a:r>
                <a:rPr lang="en-US" dirty="0" smtClean="0"/>
                <a:t>Implement</a:t>
              </a:r>
              <a:endParaRPr lang="en-US" dirty="0"/>
            </a:p>
          </p:txBody>
        </p:sp>
        <p:sp>
          <p:nvSpPr>
            <p:cNvPr id="19" name="TextBox 12"/>
            <p:cNvSpPr txBox="1"/>
            <p:nvPr/>
          </p:nvSpPr>
          <p:spPr>
            <a:xfrm>
              <a:off x="7231755" y="5908050"/>
              <a:ext cx="1018227" cy="369332"/>
            </a:xfrm>
            <a:prstGeom prst="rect">
              <a:avLst/>
            </a:prstGeom>
            <a:noFill/>
          </p:spPr>
          <p:txBody>
            <a:bodyPr wrap="none" rtlCol="0">
              <a:spAutoFit/>
            </a:bodyPr>
            <a:lstStyle/>
            <a:p>
              <a:r>
                <a:rPr lang="en-US" dirty="0" smtClean="0"/>
                <a:t>Operate</a:t>
              </a:r>
              <a:endParaRPr lang="en-US" dirty="0"/>
            </a:p>
          </p:txBody>
        </p:sp>
        <p:cxnSp>
          <p:nvCxnSpPr>
            <p:cNvPr id="21" name="Straight Connector 23"/>
            <p:cNvCxnSpPr/>
            <p:nvPr/>
          </p:nvCxnSpPr>
          <p:spPr>
            <a:xfrm flipV="1">
              <a:off x="3235817" y="2176534"/>
              <a:ext cx="0" cy="37219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4"/>
            <p:cNvCxnSpPr/>
            <p:nvPr/>
          </p:nvCxnSpPr>
          <p:spPr>
            <a:xfrm flipV="1">
              <a:off x="4948449" y="2176534"/>
              <a:ext cx="0" cy="37219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5"/>
            <p:cNvCxnSpPr/>
            <p:nvPr/>
          </p:nvCxnSpPr>
          <p:spPr>
            <a:xfrm flipV="1">
              <a:off x="7143229" y="2183750"/>
              <a:ext cx="0" cy="37219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6"/>
            <p:cNvSpPr txBox="1"/>
            <p:nvPr/>
          </p:nvSpPr>
          <p:spPr>
            <a:xfrm>
              <a:off x="7398321" y="3421074"/>
              <a:ext cx="1883989" cy="646331"/>
            </a:xfrm>
            <a:prstGeom prst="rect">
              <a:avLst/>
            </a:prstGeom>
            <a:noFill/>
          </p:spPr>
          <p:txBody>
            <a:bodyPr wrap="square" rtlCol="0">
              <a:spAutoFit/>
            </a:bodyPr>
            <a:lstStyle/>
            <a:p>
              <a:r>
                <a:rPr lang="en-US" dirty="0" smtClean="0"/>
                <a:t>System Maintenance</a:t>
              </a:r>
              <a:endParaRPr lang="en-US" dirty="0"/>
            </a:p>
          </p:txBody>
        </p:sp>
        <p:cxnSp>
          <p:nvCxnSpPr>
            <p:cNvPr id="31" name="Curved Connector 29"/>
            <p:cNvCxnSpPr/>
            <p:nvPr/>
          </p:nvCxnSpPr>
          <p:spPr>
            <a:xfrm rot="16200000" flipH="1">
              <a:off x="7504353" y="4555602"/>
              <a:ext cx="823219" cy="257343"/>
            </a:xfrm>
            <a:prstGeom prst="curvedConnector3">
              <a:avLst>
                <a:gd name="adj1" fmla="val 50000"/>
              </a:avLst>
            </a:prstGeom>
            <a:ln>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36" name="TextBox 31"/>
            <p:cNvSpPr txBox="1"/>
            <p:nvPr/>
          </p:nvSpPr>
          <p:spPr>
            <a:xfrm>
              <a:off x="4828533" y="1860542"/>
              <a:ext cx="2403222" cy="369332"/>
            </a:xfrm>
            <a:prstGeom prst="rect">
              <a:avLst/>
            </a:prstGeom>
            <a:noFill/>
          </p:spPr>
          <p:txBody>
            <a:bodyPr wrap="none" rtlCol="0">
              <a:spAutoFit/>
            </a:bodyPr>
            <a:lstStyle/>
            <a:p>
              <a:r>
                <a:rPr lang="en-US" dirty="0" smtClean="0"/>
                <a:t>Product Development</a:t>
              </a:r>
              <a:endParaRPr lang="en-US" dirty="0"/>
            </a:p>
          </p:txBody>
        </p:sp>
        <p:cxnSp>
          <p:nvCxnSpPr>
            <p:cNvPr id="37" name="Curved Connector 32"/>
            <p:cNvCxnSpPr/>
            <p:nvPr/>
          </p:nvCxnSpPr>
          <p:spPr>
            <a:xfrm rot="16200000" flipH="1">
              <a:off x="5026240" y="2558131"/>
              <a:ext cx="958174" cy="301660"/>
            </a:xfrm>
            <a:prstGeom prst="curvedConnector3">
              <a:avLst>
                <a:gd name="adj1" fmla="val 50000"/>
              </a:avLst>
            </a:prstGeom>
            <a:ln>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grpSp>
      <p:sp>
        <p:nvSpPr>
          <p:cNvPr id="20" name="Title 1"/>
          <p:cNvSpPr txBox="1">
            <a:spLocks/>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vert="horz" wrap="square" lIns="91440" tIns="45720" rIns="91440" bIns="45720" numCol="1" anchor="b" anchorCtr="0" compatLnSpc="1">
            <a:prstTxWarp prst="textNoShape">
              <a:avLst/>
            </a:prstTxWarp>
          </a:bodyPr>
          <a:lstStyle>
            <a:lvl1pPr marL="342900" indent="-342900" algn="ctr" defTabSz="-13873163" rtl="0" eaLnBrk="1" fontAlgn="base" hangingPunct="1">
              <a:spcBef>
                <a:spcPct val="0"/>
              </a:spcBef>
              <a:spcAft>
                <a:spcPct val="0"/>
              </a:spcAft>
              <a:defRPr sz="6000">
                <a:solidFill>
                  <a:srgbClr val="A50021"/>
                </a:solidFill>
                <a:effectLst>
                  <a:outerShdw blurRad="50800" dist="38100" dir="2700000" algn="tl" rotWithShape="0">
                    <a:srgbClr val="000000">
                      <a:alpha val="43000"/>
                    </a:srgbClr>
                  </a:outerShdw>
                </a:effectLst>
                <a:latin typeface="+mj-lt"/>
                <a:ea typeface="ＭＳ Ｐゴシック" pitchFamily="-107" charset="-128"/>
                <a:cs typeface="ＭＳ Ｐゴシック" pitchFamily="-107" charset="-128"/>
              </a:defRPr>
            </a:lvl1pPr>
            <a:lvl2pPr marL="342900" indent="-342900" algn="ctr" defTabSz="-13873163" rtl="0" eaLnBrk="1" fontAlgn="base" hangingPunct="1">
              <a:spcBef>
                <a:spcPct val="0"/>
              </a:spcBef>
              <a:spcAft>
                <a:spcPct val="0"/>
              </a:spcAft>
              <a:defRPr sz="4400">
                <a:solidFill>
                  <a:srgbClr val="A50021"/>
                </a:solidFill>
                <a:latin typeface="Arial" charset="0"/>
                <a:ea typeface="ＭＳ Ｐゴシック" pitchFamily="-107" charset="-128"/>
                <a:cs typeface="ＭＳ Ｐゴシック" pitchFamily="-107" charset="-128"/>
              </a:defRPr>
            </a:lvl2pPr>
            <a:lvl3pPr marL="342900" indent="-342900" algn="ctr" defTabSz="-13873163" rtl="0" eaLnBrk="1" fontAlgn="base" hangingPunct="1">
              <a:spcBef>
                <a:spcPct val="0"/>
              </a:spcBef>
              <a:spcAft>
                <a:spcPct val="0"/>
              </a:spcAft>
              <a:defRPr sz="4400">
                <a:solidFill>
                  <a:srgbClr val="A50021"/>
                </a:solidFill>
                <a:latin typeface="Arial" charset="0"/>
                <a:ea typeface="ＭＳ Ｐゴシック" pitchFamily="-107" charset="-128"/>
                <a:cs typeface="ＭＳ Ｐゴシック" pitchFamily="-107" charset="-128"/>
              </a:defRPr>
            </a:lvl3pPr>
            <a:lvl4pPr marL="342900" indent="-342900" algn="ctr" defTabSz="-13873163" rtl="0" eaLnBrk="1" fontAlgn="base" hangingPunct="1">
              <a:spcBef>
                <a:spcPct val="0"/>
              </a:spcBef>
              <a:spcAft>
                <a:spcPct val="0"/>
              </a:spcAft>
              <a:defRPr sz="4400">
                <a:solidFill>
                  <a:srgbClr val="A50021"/>
                </a:solidFill>
                <a:latin typeface="Arial" charset="0"/>
                <a:ea typeface="ＭＳ Ｐゴシック" pitchFamily="-107" charset="-128"/>
                <a:cs typeface="ＭＳ Ｐゴシック" pitchFamily="-107" charset="-128"/>
              </a:defRPr>
            </a:lvl4pPr>
            <a:lvl5pPr marL="342900" indent="-342900" algn="ctr" defTabSz="-13873163" rtl="0" eaLnBrk="1" fontAlgn="base" hangingPunct="1">
              <a:spcBef>
                <a:spcPct val="0"/>
              </a:spcBef>
              <a:spcAft>
                <a:spcPct val="0"/>
              </a:spcAft>
              <a:defRPr sz="4400">
                <a:solidFill>
                  <a:srgbClr val="A50021"/>
                </a:solidFill>
                <a:latin typeface="Arial" charset="0"/>
                <a:ea typeface="ＭＳ Ｐゴシック" pitchFamily="-107" charset="-128"/>
                <a:cs typeface="ＭＳ Ｐゴシック" pitchFamily="-107" charset="-128"/>
              </a:defRPr>
            </a:lvl5pPr>
            <a:lvl6pPr marL="800100" indent="-342900" algn="ctr" defTabSz="-13873163" rtl="0" eaLnBrk="1" fontAlgn="base" hangingPunct="1">
              <a:spcBef>
                <a:spcPct val="0"/>
              </a:spcBef>
              <a:spcAft>
                <a:spcPct val="0"/>
              </a:spcAft>
              <a:defRPr sz="4400">
                <a:solidFill>
                  <a:schemeClr val="tx2"/>
                </a:solidFill>
                <a:latin typeface="Arial" charset="0"/>
              </a:defRPr>
            </a:lvl6pPr>
            <a:lvl7pPr marL="1257300" indent="-342900" algn="ctr" defTabSz="-13873163" rtl="0" eaLnBrk="1" fontAlgn="base" hangingPunct="1">
              <a:spcBef>
                <a:spcPct val="0"/>
              </a:spcBef>
              <a:spcAft>
                <a:spcPct val="0"/>
              </a:spcAft>
              <a:defRPr sz="4400">
                <a:solidFill>
                  <a:schemeClr val="tx2"/>
                </a:solidFill>
                <a:latin typeface="Arial" charset="0"/>
              </a:defRPr>
            </a:lvl7pPr>
            <a:lvl8pPr marL="1714500" indent="-342900" algn="ctr" defTabSz="-13873163" rtl="0" eaLnBrk="1" fontAlgn="base" hangingPunct="1">
              <a:spcBef>
                <a:spcPct val="0"/>
              </a:spcBef>
              <a:spcAft>
                <a:spcPct val="0"/>
              </a:spcAft>
              <a:defRPr sz="4400">
                <a:solidFill>
                  <a:schemeClr val="tx2"/>
                </a:solidFill>
                <a:latin typeface="Arial" charset="0"/>
              </a:defRPr>
            </a:lvl8pPr>
            <a:lvl9pPr marL="2171700" indent="-342900" algn="ctr" defTabSz="-13873163" rtl="0" eaLnBrk="1" fontAlgn="base" hangingPunct="1">
              <a:spcBef>
                <a:spcPct val="0"/>
              </a:spcBef>
              <a:spcAft>
                <a:spcPct val="0"/>
              </a:spcAft>
              <a:defRPr sz="4400">
                <a:solidFill>
                  <a:schemeClr val="tx2"/>
                </a:solidFill>
                <a:latin typeface="Arial" charset="0"/>
              </a:defRPr>
            </a:lvl9pPr>
          </a:lstStyle>
          <a:p>
            <a:r>
              <a:rPr lang="en-US" dirty="0" smtClean="0"/>
              <a:t>Project Lifecycle</a:t>
            </a:r>
            <a:endParaRPr lang="en-US" dirty="0"/>
          </a:p>
        </p:txBody>
      </p:sp>
      <p:pic>
        <p:nvPicPr>
          <p:cNvPr id="26"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356" y="1918155"/>
            <a:ext cx="1752600" cy="1381125"/>
          </a:xfrm>
          <a:prstGeom prst="rect">
            <a:avLst/>
          </a:prstGeom>
        </p:spPr>
      </p:pic>
      <p:cxnSp>
        <p:nvCxnSpPr>
          <p:cNvPr id="27" name="Straight Arrow Connector 9"/>
          <p:cNvCxnSpPr/>
          <p:nvPr/>
        </p:nvCxnSpPr>
        <p:spPr>
          <a:xfrm flipV="1">
            <a:off x="3527470" y="3303119"/>
            <a:ext cx="0" cy="8080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53"/>
          <p:cNvSpPr txBox="1"/>
          <p:nvPr/>
        </p:nvSpPr>
        <p:spPr>
          <a:xfrm>
            <a:off x="2741913" y="4086761"/>
            <a:ext cx="1545429" cy="369332"/>
          </a:xfrm>
          <a:prstGeom prst="rect">
            <a:avLst/>
          </a:prstGeom>
          <a:noFill/>
          <a:ln>
            <a:noFill/>
          </a:ln>
        </p:spPr>
        <p:txBody>
          <a:bodyPr wrap="square" rtlCol="0">
            <a:spAutoFit/>
          </a:bodyPr>
          <a:lstStyle/>
          <a:p>
            <a:pPr algn="ctr"/>
            <a:r>
              <a:rPr lang="en-US" dirty="0" smtClean="0"/>
              <a:t>Handoff</a:t>
            </a:r>
            <a:endParaRPr lang="en-US" dirty="0"/>
          </a:p>
        </p:txBody>
      </p:sp>
      <p:sp>
        <p:nvSpPr>
          <p:cNvPr id="24" name="Rectangle 1"/>
          <p:cNvSpPr/>
          <p:nvPr/>
        </p:nvSpPr>
        <p:spPr>
          <a:xfrm>
            <a:off x="3532656" y="5271617"/>
            <a:ext cx="4458949" cy="244700"/>
          </a:xfrm>
          <a:prstGeom prst="rect">
            <a:avLst/>
          </a:prstGeom>
          <a:solidFill>
            <a:schemeClr val="bg2">
              <a:lumMod val="50000"/>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 </a:t>
            </a:r>
            <a:r>
              <a:rPr lang="en-US" dirty="0" smtClean="0">
                <a:solidFill>
                  <a:schemeClr val="tx1"/>
                </a:solidFill>
              </a:rPr>
              <a:t>  </a:t>
            </a:r>
            <a:endParaRPr lang="en-US" dirty="0">
              <a:solidFill>
                <a:schemeClr val="tx1"/>
              </a:solidFill>
            </a:endParaRPr>
          </a:p>
        </p:txBody>
      </p:sp>
      <p:sp>
        <p:nvSpPr>
          <p:cNvPr id="30" name="Rectangle 29"/>
          <p:cNvSpPr/>
          <p:nvPr/>
        </p:nvSpPr>
        <p:spPr>
          <a:xfrm>
            <a:off x="8371831" y="6457350"/>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SE 7</a:t>
            </a:r>
            <a:endParaRPr lang="en-US" sz="1400" dirty="0">
              <a:solidFill>
                <a:schemeClr val="tx1"/>
              </a:solidFill>
            </a:endParaRPr>
          </a:p>
        </p:txBody>
      </p:sp>
    </p:spTree>
    <p:extLst>
      <p:ext uri="{BB962C8B-B14F-4D97-AF65-F5344CB8AC3E}">
        <p14:creationId xmlns:p14="http://schemas.microsoft.com/office/powerpoint/2010/main" val="3919249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US" dirty="0" smtClean="0"/>
              <a:t>Reflections on Systems Thinking</a:t>
            </a:r>
            <a:endParaRPr lang="en-US" dirty="0"/>
          </a:p>
        </p:txBody>
      </p:sp>
      <p:sp>
        <p:nvSpPr>
          <p:cNvPr id="3" name="Content Placeholder 2"/>
          <p:cNvSpPr>
            <a:spLocks noGrp="1"/>
          </p:cNvSpPr>
          <p:nvPr>
            <p:ph idx="1"/>
          </p:nvPr>
        </p:nvSpPr>
        <p:spPr>
          <a:xfrm>
            <a:off x="457200" y="2065007"/>
            <a:ext cx="8229600" cy="2115107"/>
          </a:xfrm>
        </p:spPr>
        <p:txBody>
          <a:bodyPr/>
          <a:lstStyle/>
          <a:p>
            <a:r>
              <a:rPr lang="en-US" dirty="0" smtClean="0"/>
              <a:t>Socio-technical Service vs Product</a:t>
            </a:r>
          </a:p>
          <a:p>
            <a:r>
              <a:rPr lang="en-US" dirty="0"/>
              <a:t>S</a:t>
            </a:r>
            <a:r>
              <a:rPr lang="en-US" dirty="0" smtClean="0"/>
              <a:t>wirling </a:t>
            </a:r>
            <a:r>
              <a:rPr lang="en-US" dirty="0"/>
              <a:t>/ zig-</a:t>
            </a:r>
            <a:r>
              <a:rPr lang="en-US" dirty="0" err="1"/>
              <a:t>zagging</a:t>
            </a:r>
            <a:r>
              <a:rPr lang="en-US" dirty="0"/>
              <a:t> </a:t>
            </a:r>
            <a:r>
              <a:rPr lang="en-US" dirty="0" smtClean="0"/>
              <a:t>/ Recursion</a:t>
            </a:r>
            <a:endParaRPr lang="en-US" dirty="0"/>
          </a:p>
          <a:p>
            <a:r>
              <a:rPr lang="en-US" dirty="0" smtClean="0"/>
              <a:t>System of systems</a:t>
            </a:r>
          </a:p>
        </p:txBody>
      </p:sp>
      <p:sp>
        <p:nvSpPr>
          <p:cNvPr id="4" name="Rectangle 3"/>
          <p:cNvSpPr/>
          <p:nvPr/>
        </p:nvSpPr>
        <p:spPr>
          <a:xfrm>
            <a:off x="8371831" y="6457350"/>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SE 8</a:t>
            </a:r>
            <a:endParaRPr lang="en-US" sz="1400" dirty="0">
              <a:solidFill>
                <a:schemeClr val="tx1"/>
              </a:solidFill>
            </a:endParaRPr>
          </a:p>
        </p:txBody>
      </p:sp>
    </p:spTree>
    <p:extLst>
      <p:ext uri="{BB962C8B-B14F-4D97-AF65-F5344CB8AC3E}">
        <p14:creationId xmlns:p14="http://schemas.microsoft.com/office/powerpoint/2010/main" val="218817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Acknowledgments</a:t>
            </a:r>
            <a:endParaRPr lang="en-US" dirty="0"/>
          </a:p>
        </p:txBody>
      </p:sp>
      <p:sp>
        <p:nvSpPr>
          <p:cNvPr id="3" name="Content Placeholder 2"/>
          <p:cNvSpPr>
            <a:spLocks noGrp="1"/>
          </p:cNvSpPr>
          <p:nvPr>
            <p:ph idx="1"/>
          </p:nvPr>
        </p:nvSpPr>
        <p:spPr>
          <a:xfrm>
            <a:off x="475988" y="1575150"/>
            <a:ext cx="8534447" cy="4525963"/>
          </a:xfrm>
        </p:spPr>
        <p:txBody>
          <a:bodyPr/>
          <a:lstStyle/>
          <a:p>
            <a:r>
              <a:rPr lang="en-US" dirty="0" smtClean="0"/>
              <a:t>John </a:t>
            </a:r>
            <a:r>
              <a:rPr lang="en-US" dirty="0" err="1" smtClean="0"/>
              <a:t>Helferich</a:t>
            </a:r>
            <a:r>
              <a:rPr lang="en-US" dirty="0" smtClean="0"/>
              <a:t> – Mentor</a:t>
            </a:r>
          </a:p>
          <a:p>
            <a:r>
              <a:rPr lang="en-US" dirty="0" smtClean="0"/>
              <a:t>Wendy </a:t>
            </a:r>
            <a:r>
              <a:rPr lang="en-US" dirty="0" err="1" smtClean="0"/>
              <a:t>Brannen</a:t>
            </a:r>
            <a:r>
              <a:rPr lang="en-US" dirty="0" smtClean="0"/>
              <a:t> – US Apple</a:t>
            </a:r>
          </a:p>
          <a:p>
            <a:r>
              <a:rPr lang="en-US" dirty="0" smtClean="0"/>
              <a:t>Juliana Cohen – Harvard </a:t>
            </a:r>
            <a:r>
              <a:rPr lang="en-US" dirty="0" smtClean="0"/>
              <a:t>Dept. </a:t>
            </a:r>
            <a:r>
              <a:rPr lang="en-US" dirty="0" smtClean="0"/>
              <a:t>of Nutrition </a:t>
            </a:r>
          </a:p>
          <a:p>
            <a:r>
              <a:rPr lang="en-US" dirty="0" smtClean="0"/>
              <a:t>Carolyn </a:t>
            </a:r>
            <a:r>
              <a:rPr lang="en-US" dirty="0" err="1" smtClean="0"/>
              <a:t>Scherf</a:t>
            </a:r>
            <a:r>
              <a:rPr lang="en-US" dirty="0" smtClean="0"/>
              <a:t> – Iowa State University</a:t>
            </a:r>
          </a:p>
          <a:p>
            <a:r>
              <a:rPr lang="en-US" dirty="0" smtClean="0"/>
              <a:t>Meredith </a:t>
            </a:r>
            <a:r>
              <a:rPr lang="en-US" dirty="0" err="1" smtClean="0"/>
              <a:t>Schmechel</a:t>
            </a:r>
            <a:r>
              <a:rPr lang="en-US" dirty="0" smtClean="0"/>
              <a:t> – Dubuque, IA Teacher</a:t>
            </a:r>
          </a:p>
          <a:p>
            <a:r>
              <a:rPr lang="en-US" dirty="0" smtClean="0"/>
              <a:t>Eric Toot – Johnston, IA Principal </a:t>
            </a:r>
            <a:endParaRPr lang="en-US" dirty="0"/>
          </a:p>
        </p:txBody>
      </p:sp>
    </p:spTree>
    <p:extLst>
      <p:ext uri="{BB962C8B-B14F-4D97-AF65-F5344CB8AC3E}">
        <p14:creationId xmlns:p14="http://schemas.microsoft.com/office/powerpoint/2010/main" val="3595557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r>
              <a:rPr lang="en-US" dirty="0" smtClean="0"/>
              <a:t>These slides are for reference and may be deleted prior to </a:t>
            </a:r>
            <a:endParaRPr lang="en-US" dirty="0"/>
          </a:p>
        </p:txBody>
      </p:sp>
    </p:spTree>
    <p:extLst>
      <p:ext uri="{BB962C8B-B14F-4D97-AF65-F5344CB8AC3E}">
        <p14:creationId xmlns:p14="http://schemas.microsoft.com/office/powerpoint/2010/main" val="639037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Applying STPA</a:t>
            </a:r>
            <a:endParaRPr lang="en-US" dirty="0"/>
          </a:p>
        </p:txBody>
      </p:sp>
      <p:sp>
        <p:nvSpPr>
          <p:cNvPr id="3" name="Content Placeholder 2"/>
          <p:cNvSpPr>
            <a:spLocks noGrp="1"/>
          </p:cNvSpPr>
          <p:nvPr>
            <p:ph idx="1"/>
          </p:nvPr>
        </p:nvSpPr>
        <p:spPr>
          <a:xfrm>
            <a:off x="475989" y="1575150"/>
            <a:ext cx="3565659" cy="4525963"/>
          </a:xfrm>
        </p:spPr>
        <p:txBody>
          <a:bodyPr/>
          <a:lstStyle/>
          <a:p>
            <a:r>
              <a:rPr lang="en-US" sz="1600" dirty="0"/>
              <a:t>STPA was used to find missing actions by groups within </a:t>
            </a:r>
            <a:r>
              <a:rPr lang="en-US" sz="1600"/>
              <a:t>the </a:t>
            </a:r>
            <a:r>
              <a:rPr lang="en-US" sz="1600" smtClean="0"/>
              <a:t>system </a:t>
            </a:r>
            <a:endParaRPr lang="en-US" dirty="0"/>
          </a:p>
          <a:p>
            <a:r>
              <a:rPr lang="en-US" sz="1600" dirty="0"/>
              <a:t>The accident “student not getting an apple” was our primary focus for </a:t>
            </a:r>
            <a:r>
              <a:rPr lang="en-US" sz="1600"/>
              <a:t>this </a:t>
            </a:r>
            <a:r>
              <a:rPr lang="en-US" sz="1600" smtClean="0"/>
              <a:t>exercise</a:t>
            </a:r>
            <a:endParaRPr lang="en-US" dirty="0"/>
          </a:p>
          <a:p>
            <a:r>
              <a:rPr lang="en-US" sz="1600" dirty="0"/>
              <a:t>Modified</a:t>
            </a:r>
            <a:r>
              <a:rPr lang="en-US" sz="1600"/>
              <a:t> control loops to achieve SafetyHat logic and format</a:t>
            </a:r>
            <a:endParaRPr lang="en-US" dirty="0"/>
          </a:p>
        </p:txBody>
      </p:sp>
      <p:pic>
        <p:nvPicPr>
          <p:cNvPr id="6" name="Picture 6"/>
          <p:cNvPicPr>
            <a:picLocks noChangeAspect="1"/>
          </p:cNvPicPr>
          <p:nvPr/>
        </p:nvPicPr>
        <p:blipFill>
          <a:blip r:embed="rId3"/>
          <a:stretch>
            <a:fillRect/>
          </a:stretch>
        </p:blipFill>
        <p:spPr>
          <a:xfrm>
            <a:off x="4041648" y="1293264"/>
            <a:ext cx="4864841" cy="5089733"/>
          </a:xfrm>
          <a:prstGeom prst="rect">
            <a:avLst/>
          </a:prstGeom>
        </p:spPr>
      </p:pic>
      <p:sp>
        <p:nvSpPr>
          <p:cNvPr id="8" name="Rectangle 3"/>
          <p:cNvSpPr/>
          <p:nvPr/>
        </p:nvSpPr>
        <p:spPr>
          <a:xfrm>
            <a:off x="8290253" y="6368426"/>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SE 2</a:t>
            </a:r>
            <a:endParaRPr lang="en-US" sz="1400" dirty="0">
              <a:solidFill>
                <a:schemeClr val="tx1"/>
              </a:solidFill>
            </a:endParaRPr>
          </a:p>
        </p:txBody>
      </p:sp>
      <p:sp>
        <p:nvSpPr>
          <p:cNvPr id="7" name="Rectangle 3"/>
          <p:cNvSpPr/>
          <p:nvPr/>
        </p:nvSpPr>
        <p:spPr>
          <a:xfrm>
            <a:off x="7579866" y="6369936"/>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PM 6</a:t>
            </a:r>
            <a:endParaRPr lang="en-US" sz="1400" dirty="0">
              <a:solidFill>
                <a:schemeClr val="tx1"/>
              </a:solidFill>
            </a:endParaRPr>
          </a:p>
        </p:txBody>
      </p:sp>
    </p:spTree>
    <p:extLst>
      <p:ext uri="{BB962C8B-B14F-4D97-AF65-F5344CB8AC3E}">
        <p14:creationId xmlns:p14="http://schemas.microsoft.com/office/powerpoint/2010/main" val="682956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SafetyHat</a:t>
            </a:r>
            <a:r>
              <a:rPr lang="en-US" dirty="0" smtClean="0"/>
              <a:t> Results</a:t>
            </a:r>
            <a:endParaRPr lang="en-US" dirty="0"/>
          </a:p>
        </p:txBody>
      </p:sp>
      <p:sp>
        <p:nvSpPr>
          <p:cNvPr id="3" name="Content Placeholder 2"/>
          <p:cNvSpPr>
            <a:spLocks noGrp="1"/>
          </p:cNvSpPr>
          <p:nvPr>
            <p:ph idx="1"/>
          </p:nvPr>
        </p:nvSpPr>
        <p:spPr>
          <a:xfrm>
            <a:off x="145535" y="1244600"/>
            <a:ext cx="4772540" cy="1541463"/>
          </a:xfrm>
        </p:spPr>
        <p:txBody>
          <a:bodyPr/>
          <a:lstStyle/>
          <a:p>
            <a:r>
              <a:rPr lang="en-US" sz="1600" dirty="0"/>
              <a:t>Risk</a:t>
            </a:r>
          </a:p>
          <a:p>
            <a:pPr lvl="1"/>
            <a:r>
              <a:rPr lang="en-US" sz="1200"/>
              <a:t>Results identified uncontrolled actions which are linked to failures between </a:t>
            </a:r>
            <a:r>
              <a:rPr lang="en-US" sz="1200" dirty="0"/>
              <a:t>the Vendor and the students</a:t>
            </a:r>
          </a:p>
          <a:p>
            <a:pPr lvl="1"/>
            <a:r>
              <a:rPr lang="en-US" sz="1200" dirty="0">
                <a:cs typeface="Arial"/>
              </a:rPr>
              <a:t>Apple-o-Matic does not have direct control over the vendor preparers and in some cases, some vendor-to-transporter controlled proccesses</a:t>
            </a:r>
          </a:p>
        </p:txBody>
      </p:sp>
      <p:pic>
        <p:nvPicPr>
          <p:cNvPr id="4" name="Picture 3"/>
          <p:cNvPicPr>
            <a:picLocks noChangeAspect="1"/>
          </p:cNvPicPr>
          <p:nvPr/>
        </p:nvPicPr>
        <p:blipFill>
          <a:blip r:embed="rId3"/>
          <a:stretch>
            <a:fillRect/>
          </a:stretch>
        </p:blipFill>
        <p:spPr>
          <a:xfrm>
            <a:off x="115279" y="2935224"/>
            <a:ext cx="4867571" cy="2670048"/>
          </a:xfrm>
          <a:prstGeom prst="rect">
            <a:avLst/>
          </a:prstGeom>
        </p:spPr>
      </p:pic>
      <p:pic>
        <p:nvPicPr>
          <p:cNvPr id="5" name="Picture 4"/>
          <p:cNvPicPr>
            <a:picLocks noChangeAspect="1"/>
          </p:cNvPicPr>
          <p:nvPr/>
        </p:nvPicPr>
        <p:blipFill>
          <a:blip r:embed="rId4"/>
          <a:stretch>
            <a:fillRect/>
          </a:stretch>
        </p:blipFill>
        <p:spPr>
          <a:xfrm>
            <a:off x="4151376" y="1768267"/>
            <a:ext cx="4864841" cy="5089733"/>
          </a:xfrm>
          <a:prstGeom prst="rect">
            <a:avLst/>
          </a:prstGeom>
        </p:spPr>
      </p:pic>
      <p:sp>
        <p:nvSpPr>
          <p:cNvPr id="6" name="Oval 5"/>
          <p:cNvSpPr/>
          <p:nvPr/>
        </p:nvSpPr>
        <p:spPr>
          <a:xfrm>
            <a:off x="6967728" y="2962656"/>
            <a:ext cx="1399032" cy="2642616"/>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3"/>
          <p:cNvSpPr/>
          <p:nvPr/>
        </p:nvSpPr>
        <p:spPr>
          <a:xfrm>
            <a:off x="8386279" y="137364"/>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SE 2</a:t>
            </a:r>
            <a:endParaRPr lang="en-US" sz="1400" dirty="0">
              <a:solidFill>
                <a:schemeClr val="tx1"/>
              </a:solidFill>
            </a:endParaRPr>
          </a:p>
        </p:txBody>
      </p:sp>
      <p:sp>
        <p:nvSpPr>
          <p:cNvPr id="8" name="Rectangle 3"/>
          <p:cNvSpPr/>
          <p:nvPr/>
        </p:nvSpPr>
        <p:spPr>
          <a:xfrm>
            <a:off x="7675892" y="138874"/>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PM 6</a:t>
            </a:r>
            <a:endParaRPr lang="en-US" sz="1400" dirty="0">
              <a:solidFill>
                <a:schemeClr val="tx1"/>
              </a:solidFill>
            </a:endParaRPr>
          </a:p>
        </p:txBody>
      </p:sp>
    </p:spTree>
    <p:extLst>
      <p:ext uri="{BB962C8B-B14F-4D97-AF65-F5344CB8AC3E}">
        <p14:creationId xmlns:p14="http://schemas.microsoft.com/office/powerpoint/2010/main" val="3434187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The Need</a:t>
            </a:r>
            <a:endParaRPr lang="en-US" dirty="0"/>
          </a:p>
        </p:txBody>
      </p:sp>
      <p:pic>
        <p:nvPicPr>
          <p:cNvPr id="6" name="Picture 5"/>
          <p:cNvPicPr>
            <a:picLocks noChangeAspect="1"/>
          </p:cNvPicPr>
          <p:nvPr/>
        </p:nvPicPr>
        <p:blipFill>
          <a:blip r:embed="rId3"/>
          <a:stretch>
            <a:fillRect/>
          </a:stretch>
        </p:blipFill>
        <p:spPr>
          <a:xfrm>
            <a:off x="4271472" y="2137968"/>
            <a:ext cx="4893945" cy="3587115"/>
          </a:xfrm>
          <a:prstGeom prst="rect">
            <a:avLst/>
          </a:prstGeom>
        </p:spPr>
      </p:pic>
      <p:sp>
        <p:nvSpPr>
          <p:cNvPr id="3" name="TextBox 2"/>
          <p:cNvSpPr txBox="1"/>
          <p:nvPr/>
        </p:nvSpPr>
        <p:spPr>
          <a:xfrm>
            <a:off x="327992" y="1140638"/>
            <a:ext cx="3595977" cy="923330"/>
          </a:xfrm>
          <a:prstGeom prst="rect">
            <a:avLst/>
          </a:prstGeom>
          <a:noFill/>
        </p:spPr>
        <p:txBody>
          <a:bodyPr wrap="square" rtlCol="0">
            <a:spAutoFit/>
          </a:bodyPr>
          <a:lstStyle/>
          <a:p>
            <a:r>
              <a:rPr lang="en-US" u="sng" dirty="0" smtClean="0"/>
              <a:t>Solution Neutral</a:t>
            </a:r>
            <a:r>
              <a:rPr lang="en-US" dirty="0" smtClean="0"/>
              <a:t> architecture defines ultimate need, goal, and concept framework</a:t>
            </a:r>
            <a:endParaRPr lang="en-US" dirty="0"/>
          </a:p>
        </p:txBody>
      </p:sp>
      <p:sp>
        <p:nvSpPr>
          <p:cNvPr id="7" name="TextBox 6"/>
          <p:cNvSpPr txBox="1"/>
          <p:nvPr/>
        </p:nvSpPr>
        <p:spPr>
          <a:xfrm>
            <a:off x="4937990" y="1094472"/>
            <a:ext cx="3262022" cy="646331"/>
          </a:xfrm>
          <a:prstGeom prst="rect">
            <a:avLst/>
          </a:prstGeom>
          <a:noFill/>
        </p:spPr>
        <p:txBody>
          <a:bodyPr wrap="square" rtlCol="0">
            <a:spAutoFit/>
          </a:bodyPr>
          <a:lstStyle/>
          <a:p>
            <a:r>
              <a:rPr lang="en-US" u="sng" dirty="0" smtClean="0"/>
              <a:t>Framework </a:t>
            </a:r>
            <a:r>
              <a:rPr lang="en-US" dirty="0" smtClean="0"/>
              <a:t>architecture finds specific solutions / options </a:t>
            </a:r>
            <a:endParaRPr lang="en-US" dirty="0"/>
          </a:p>
        </p:txBody>
      </p:sp>
      <p:pic>
        <p:nvPicPr>
          <p:cNvPr id="4" name="Content Placeholder 3"/>
          <p:cNvPicPr>
            <a:picLocks noGrp="1" noChangeAspect="1"/>
          </p:cNvPicPr>
          <p:nvPr>
            <p:ph idx="1"/>
          </p:nvPr>
        </p:nvPicPr>
        <p:blipFill>
          <a:blip r:embed="rId4"/>
          <a:stretch>
            <a:fillRect/>
          </a:stretch>
        </p:blipFill>
        <p:spPr>
          <a:xfrm>
            <a:off x="21851" y="2239091"/>
            <a:ext cx="4453890" cy="3073718"/>
          </a:xfrm>
          <a:prstGeom prst="rect">
            <a:avLst/>
          </a:prstGeom>
        </p:spPr>
      </p:pic>
      <p:sp>
        <p:nvSpPr>
          <p:cNvPr id="9" name="Rectangle 8"/>
          <p:cNvSpPr/>
          <p:nvPr/>
        </p:nvSpPr>
        <p:spPr>
          <a:xfrm>
            <a:off x="8371831" y="6173886"/>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SA 1, 2</a:t>
            </a:r>
            <a:endParaRPr lang="en-US" sz="1400" dirty="0">
              <a:solidFill>
                <a:schemeClr val="tx1"/>
              </a:solidFill>
            </a:endParaRPr>
          </a:p>
        </p:txBody>
      </p:sp>
      <p:sp>
        <p:nvSpPr>
          <p:cNvPr id="10" name="Rectangle 9"/>
          <p:cNvSpPr/>
          <p:nvPr/>
        </p:nvSpPr>
        <p:spPr>
          <a:xfrm>
            <a:off x="8371831" y="6530502"/>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SE 3, 4</a:t>
            </a:r>
            <a:endParaRPr lang="en-US" sz="1400" dirty="0">
              <a:solidFill>
                <a:schemeClr val="tx1"/>
              </a:solidFill>
            </a:endParaRPr>
          </a:p>
        </p:txBody>
      </p:sp>
      <p:sp>
        <p:nvSpPr>
          <p:cNvPr id="11" name="Rectangle 10"/>
          <p:cNvSpPr/>
          <p:nvPr/>
        </p:nvSpPr>
        <p:spPr>
          <a:xfrm>
            <a:off x="7222732" y="3215338"/>
            <a:ext cx="977279" cy="30029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ctr" anchorCtr="0"/>
          <a:lstStyle/>
          <a:p>
            <a:pPr algn="ctr"/>
            <a:r>
              <a:rPr lang="en-US" sz="1400" dirty="0">
                <a:solidFill>
                  <a:schemeClr val="tx1"/>
                </a:solidFill>
              </a:rPr>
              <a:t>Vegetables</a:t>
            </a:r>
            <a:endParaRPr lang="en-US" sz="900" dirty="0">
              <a:solidFill>
                <a:schemeClr val="tx1"/>
              </a:solidFill>
            </a:endParaRPr>
          </a:p>
        </p:txBody>
      </p:sp>
      <p:sp>
        <p:nvSpPr>
          <p:cNvPr id="12" name="Rectangle 11"/>
          <p:cNvSpPr/>
          <p:nvPr/>
        </p:nvSpPr>
        <p:spPr>
          <a:xfrm>
            <a:off x="8410393" y="3213733"/>
            <a:ext cx="629938" cy="30029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ctr" anchorCtr="0"/>
          <a:lstStyle/>
          <a:p>
            <a:pPr algn="ctr"/>
            <a:r>
              <a:rPr lang="en-US" sz="1400" dirty="0">
                <a:solidFill>
                  <a:schemeClr val="tx1"/>
                </a:solidFill>
              </a:rPr>
              <a:t>Carrots</a:t>
            </a:r>
            <a:endParaRPr lang="en-US" sz="900" dirty="0">
              <a:solidFill>
                <a:schemeClr val="tx1"/>
              </a:solidFill>
            </a:endParaRPr>
          </a:p>
        </p:txBody>
      </p:sp>
      <p:sp>
        <p:nvSpPr>
          <p:cNvPr id="8" name="Oval 4"/>
          <p:cNvSpPr/>
          <p:nvPr/>
        </p:nvSpPr>
        <p:spPr>
          <a:xfrm>
            <a:off x="5467349" y="3531475"/>
            <a:ext cx="790575" cy="549035"/>
          </a:xfrm>
          <a:prstGeom prst="ellipse">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lIns="9144" rIns="9144" rtlCol="0" anchor="ctr"/>
          <a:lstStyle/>
          <a:p>
            <a:pPr algn="ctr"/>
            <a:r>
              <a:rPr lang="en-US" sz="800" b="1" dirty="0" smtClean="0">
                <a:solidFill>
                  <a:schemeClr val="tx1"/>
                </a:solidFill>
              </a:rPr>
              <a:t>Feeding</a:t>
            </a:r>
            <a:endParaRPr lang="en-US" sz="800" b="1" dirty="0">
              <a:solidFill>
                <a:schemeClr val="tx1"/>
              </a:solidFill>
            </a:endParaRPr>
          </a:p>
        </p:txBody>
      </p:sp>
      <p:sp>
        <p:nvSpPr>
          <p:cNvPr id="14" name="Rectangle 12"/>
          <p:cNvSpPr/>
          <p:nvPr/>
        </p:nvSpPr>
        <p:spPr>
          <a:xfrm>
            <a:off x="8410575" y="3582955"/>
            <a:ext cx="629938" cy="300297"/>
          </a:xfrm>
          <a:prstGeom prst="rect">
            <a:avLst/>
          </a:prstGeom>
          <a:solidFill>
            <a:srgbClr val="C00000"/>
          </a:solidFill>
          <a:ln>
            <a:noFill/>
          </a:ln>
        </p:spPr>
        <p:style>
          <a:lnRef idx="1">
            <a:schemeClr val="dk1"/>
          </a:lnRef>
          <a:fillRef idx="2">
            <a:schemeClr val="dk1"/>
          </a:fillRef>
          <a:effectRef idx="1">
            <a:schemeClr val="dk1"/>
          </a:effectRef>
          <a:fontRef idx="minor">
            <a:schemeClr val="dk1"/>
          </a:fontRef>
        </p:style>
        <p:txBody>
          <a:bodyPr lIns="0" tIns="0" rIns="0" bIns="0" rtlCol="0" anchor="ctr" anchorCtr="0"/>
          <a:lstStyle/>
          <a:p>
            <a:pPr algn="ctr"/>
            <a:r>
              <a:rPr lang="en-US" sz="1100" smtClean="0">
                <a:solidFill>
                  <a:schemeClr val="tx1"/>
                </a:solidFill>
              </a:rPr>
              <a:t>Apples</a:t>
            </a:r>
            <a:endParaRPr lang="en-US" sz="1400" dirty="0">
              <a:solidFill>
                <a:schemeClr val="tx1"/>
              </a:solidFill>
            </a:endParaRPr>
          </a:p>
        </p:txBody>
      </p:sp>
    </p:spTree>
    <p:extLst>
      <p:ext uri="{BB962C8B-B14F-4D97-AF65-F5344CB8AC3E}">
        <p14:creationId xmlns:p14="http://schemas.microsoft.com/office/powerpoint/2010/main" val="1229676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Prioritizing Needs</a:t>
            </a:r>
            <a:endParaRPr lang="en-US" dirty="0"/>
          </a:p>
        </p:txBody>
      </p:sp>
      <p:pic>
        <p:nvPicPr>
          <p:cNvPr id="4" name="Content Placeholder 3"/>
          <p:cNvPicPr>
            <a:picLocks noGrp="1" noChangeAspect="1"/>
          </p:cNvPicPr>
          <p:nvPr>
            <p:ph idx="1"/>
          </p:nvPr>
        </p:nvPicPr>
        <p:blipFill>
          <a:blip r:embed="rId3"/>
          <a:stretch>
            <a:fillRect/>
          </a:stretch>
        </p:blipFill>
        <p:spPr>
          <a:xfrm>
            <a:off x="2195714" y="1619656"/>
            <a:ext cx="4770120" cy="4373880"/>
          </a:xfrm>
          <a:prstGeom prst="rect">
            <a:avLst/>
          </a:prstGeom>
        </p:spPr>
      </p:pic>
      <p:sp>
        <p:nvSpPr>
          <p:cNvPr id="5" name="Rectangle 4"/>
          <p:cNvSpPr/>
          <p:nvPr/>
        </p:nvSpPr>
        <p:spPr>
          <a:xfrm>
            <a:off x="8407592" y="6495474"/>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smtClean="0">
                <a:solidFill>
                  <a:schemeClr val="tx1"/>
                </a:solidFill>
              </a:rPr>
              <a:t>SA 2</a:t>
            </a:r>
            <a:endParaRPr lang="en-US" dirty="0">
              <a:solidFill>
                <a:schemeClr val="tx1"/>
              </a:solidFill>
            </a:endParaRPr>
          </a:p>
        </p:txBody>
      </p:sp>
    </p:spTree>
    <p:extLst>
      <p:ext uri="{BB962C8B-B14F-4D97-AF65-F5344CB8AC3E}">
        <p14:creationId xmlns:p14="http://schemas.microsoft.com/office/powerpoint/2010/main" val="2176439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Stakeholder Context</a:t>
            </a:r>
            <a:endParaRPr lang="en-US" dirty="0"/>
          </a:p>
        </p:txBody>
      </p:sp>
      <p:sp>
        <p:nvSpPr>
          <p:cNvPr id="3" name="Content Placeholder 2"/>
          <p:cNvSpPr>
            <a:spLocks noGrp="1"/>
          </p:cNvSpPr>
          <p:nvPr>
            <p:ph idx="1"/>
          </p:nvPr>
        </p:nvSpPr>
        <p:spPr>
          <a:xfrm>
            <a:off x="457201" y="1600202"/>
            <a:ext cx="4480393" cy="4525963"/>
          </a:xfrm>
        </p:spPr>
        <p:txBody>
          <a:bodyPr/>
          <a:lstStyle/>
          <a:p>
            <a:r>
              <a:rPr lang="en-US" sz="2400" dirty="0" smtClean="0"/>
              <a:t>High Level Stakeholders</a:t>
            </a:r>
          </a:p>
          <a:p>
            <a:pPr lvl="1"/>
            <a:r>
              <a:rPr lang="en-US" sz="2000" dirty="0" smtClean="0"/>
              <a:t>Children</a:t>
            </a:r>
          </a:p>
          <a:p>
            <a:pPr lvl="1"/>
            <a:r>
              <a:rPr lang="en-US" sz="2000" dirty="0" smtClean="0"/>
              <a:t>Teachers</a:t>
            </a:r>
          </a:p>
          <a:p>
            <a:pPr lvl="1"/>
            <a:r>
              <a:rPr lang="en-US" sz="2000" dirty="0" smtClean="0"/>
              <a:t>Donors</a:t>
            </a:r>
          </a:p>
          <a:p>
            <a:pPr lvl="1"/>
            <a:r>
              <a:rPr lang="en-US" sz="2000" dirty="0" smtClean="0"/>
              <a:t>Retailer</a:t>
            </a:r>
          </a:p>
          <a:p>
            <a:pPr lvl="1"/>
            <a:r>
              <a:rPr lang="en-US" sz="2000" dirty="0" smtClean="0"/>
              <a:t>Volunteers</a:t>
            </a:r>
          </a:p>
          <a:p>
            <a:pPr lvl="1"/>
            <a:r>
              <a:rPr lang="en-US" sz="2000" dirty="0" smtClean="0"/>
              <a:t>Social Enterprise Designers (Term Project)</a:t>
            </a:r>
          </a:p>
          <a:p>
            <a:pPr lvl="1"/>
            <a:r>
              <a:rPr lang="en-US" sz="2000" dirty="0" smtClean="0"/>
              <a:t>Sponsors</a:t>
            </a:r>
          </a:p>
          <a:p>
            <a:r>
              <a:rPr lang="en-US" sz="2400" dirty="0" smtClean="0"/>
              <a:t>Beneficial Stakeholders cross boundaries</a:t>
            </a:r>
          </a:p>
        </p:txBody>
      </p:sp>
      <p:pic>
        <p:nvPicPr>
          <p:cNvPr id="4" name="Picture 3"/>
          <p:cNvPicPr>
            <a:picLocks noChangeAspect="1"/>
          </p:cNvPicPr>
          <p:nvPr/>
        </p:nvPicPr>
        <p:blipFill rotWithShape="1">
          <a:blip r:embed="rId3"/>
          <a:srcRect t="600" b="-117"/>
          <a:stretch/>
        </p:blipFill>
        <p:spPr>
          <a:xfrm>
            <a:off x="4937594" y="1248355"/>
            <a:ext cx="4011516" cy="4331896"/>
          </a:xfrm>
          <a:prstGeom prst="rect">
            <a:avLst/>
          </a:prstGeom>
        </p:spPr>
      </p:pic>
      <p:sp>
        <p:nvSpPr>
          <p:cNvPr id="5" name="Rectangle 4"/>
          <p:cNvSpPr/>
          <p:nvPr/>
        </p:nvSpPr>
        <p:spPr>
          <a:xfrm>
            <a:off x="8371831" y="6418204"/>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smtClean="0">
                <a:solidFill>
                  <a:schemeClr val="tx1"/>
                </a:solidFill>
              </a:rPr>
              <a:t>SA1</a:t>
            </a:r>
            <a:endParaRPr lang="en-US" dirty="0">
              <a:solidFill>
                <a:schemeClr val="tx1"/>
              </a:solidFill>
            </a:endParaRPr>
          </a:p>
        </p:txBody>
      </p:sp>
    </p:spTree>
    <p:extLst>
      <p:ext uri="{BB962C8B-B14F-4D97-AF65-F5344CB8AC3E}">
        <p14:creationId xmlns:p14="http://schemas.microsoft.com/office/powerpoint/2010/main" val="3467350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smtClean="0"/>
              <a:t>Stakeholder Network</a:t>
            </a:r>
            <a:endParaRPr lang="en-US" dirty="0"/>
          </a:p>
        </p:txBody>
      </p:sp>
      <p:pic>
        <p:nvPicPr>
          <p:cNvPr id="5" name="Picture 4"/>
          <p:cNvPicPr>
            <a:picLocks noChangeAspect="1"/>
          </p:cNvPicPr>
          <p:nvPr/>
        </p:nvPicPr>
        <p:blipFill>
          <a:blip r:embed="rId3"/>
          <a:stretch>
            <a:fillRect/>
          </a:stretch>
        </p:blipFill>
        <p:spPr>
          <a:xfrm>
            <a:off x="1276350" y="1528907"/>
            <a:ext cx="6603157" cy="43228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8055864" y="6495474"/>
            <a:ext cx="981666"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sz="1400" dirty="0" smtClean="0">
                <a:solidFill>
                  <a:schemeClr val="tx1"/>
                </a:solidFill>
              </a:rPr>
              <a:t>SA 1, 2, 4</a:t>
            </a:r>
            <a:endParaRPr lang="en-US" sz="1400" dirty="0">
              <a:solidFill>
                <a:schemeClr val="tx1"/>
              </a:solidFill>
            </a:endParaRPr>
          </a:p>
        </p:txBody>
      </p:sp>
    </p:spTree>
    <p:extLst>
      <p:ext uri="{BB962C8B-B14F-4D97-AF65-F5344CB8AC3E}">
        <p14:creationId xmlns:p14="http://schemas.microsoft.com/office/powerpoint/2010/main" val="373854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5182"/>
            <a:ext cx="9143999" cy="1143000"/>
          </a:xfrm>
        </p:spPr>
        <p:txBody>
          <a:bodyPr/>
          <a:lstStyle/>
          <a:p>
            <a:r>
              <a:rPr lang="en-US" dirty="0" smtClean="0"/>
              <a:t>Goal Statement</a:t>
            </a:r>
            <a:endParaRPr lang="en-US" dirty="0"/>
          </a:p>
        </p:txBody>
      </p:sp>
      <p:sp>
        <p:nvSpPr>
          <p:cNvPr id="3" name="Content Placeholder 2"/>
          <p:cNvSpPr>
            <a:spLocks noGrp="1"/>
          </p:cNvSpPr>
          <p:nvPr>
            <p:ph idx="1"/>
          </p:nvPr>
        </p:nvSpPr>
        <p:spPr/>
        <p:txBody>
          <a:bodyPr/>
          <a:lstStyle/>
          <a:p>
            <a:r>
              <a:rPr lang="en-US" sz="2800" u="sng" dirty="0" smtClean="0"/>
              <a:t>To</a:t>
            </a:r>
            <a:r>
              <a:rPr lang="en-US" sz="2800" dirty="0" smtClean="0"/>
              <a:t> satisfy a child’s hunger quickly and nutritiously</a:t>
            </a:r>
          </a:p>
          <a:p>
            <a:endParaRPr lang="en-US" sz="2800" dirty="0"/>
          </a:p>
          <a:p>
            <a:r>
              <a:rPr lang="en-US" sz="2800" u="sng" dirty="0"/>
              <a:t>By</a:t>
            </a:r>
            <a:r>
              <a:rPr lang="en-US" sz="2800" dirty="0" smtClean="0"/>
              <a:t> providing elementary students with an apple at the end of the school day</a:t>
            </a:r>
          </a:p>
          <a:p>
            <a:pPr marL="0" indent="0">
              <a:buNone/>
            </a:pPr>
            <a:endParaRPr lang="en-US" sz="2800" dirty="0"/>
          </a:p>
          <a:p>
            <a:r>
              <a:rPr lang="en-US" sz="2800" u="sng" dirty="0"/>
              <a:t>Using</a:t>
            </a:r>
            <a:r>
              <a:rPr lang="en-US" sz="2800" dirty="0" smtClean="0"/>
              <a:t> a community-sponsored Apple-O-</a:t>
            </a:r>
            <a:r>
              <a:rPr lang="en-US" sz="2800" dirty="0" err="1" smtClean="0"/>
              <a:t>Matic</a:t>
            </a:r>
            <a:r>
              <a:rPr lang="en-US" sz="2800" dirty="0" smtClean="0"/>
              <a:t> service using donated resources and based out of a centralized enterprise.</a:t>
            </a:r>
            <a:endParaRPr lang="en-US" sz="2800" dirty="0"/>
          </a:p>
        </p:txBody>
      </p:sp>
      <p:sp>
        <p:nvSpPr>
          <p:cNvPr id="4" name="Rectangle 3"/>
          <p:cNvSpPr/>
          <p:nvPr/>
        </p:nvSpPr>
        <p:spPr>
          <a:xfrm>
            <a:off x="8407592" y="6495474"/>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smtClean="0">
                <a:solidFill>
                  <a:schemeClr val="tx1"/>
                </a:solidFill>
              </a:rPr>
              <a:t>SA 3</a:t>
            </a:r>
            <a:endParaRPr lang="en-US" dirty="0">
              <a:solidFill>
                <a:schemeClr val="tx1"/>
              </a:solidFill>
            </a:endParaRPr>
          </a:p>
        </p:txBody>
      </p:sp>
    </p:spTree>
    <p:extLst>
      <p:ext uri="{BB962C8B-B14F-4D97-AF65-F5344CB8AC3E}">
        <p14:creationId xmlns:p14="http://schemas.microsoft.com/office/powerpoint/2010/main" val="565981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Level </a:t>
            </a:r>
            <a:r>
              <a:rPr lang="en-US" sz="4000" dirty="0"/>
              <a:t>2 </a:t>
            </a:r>
            <a:r>
              <a:rPr lang="en-US" sz="4000" dirty="0" smtClean="0"/>
              <a:t>Functional Decomposition</a:t>
            </a:r>
            <a:endParaRPr lang="en-US" sz="4000" dirty="0"/>
          </a:p>
        </p:txBody>
      </p:sp>
      <p:pic>
        <p:nvPicPr>
          <p:cNvPr id="4" name="pictur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891" y="1940160"/>
            <a:ext cx="8920639" cy="3333976"/>
          </a:xfrm>
          <a:prstGeom prst="rect">
            <a:avLst/>
          </a:prstGeom>
        </p:spPr>
      </p:pic>
      <p:sp>
        <p:nvSpPr>
          <p:cNvPr id="5" name="Rectangle 4"/>
          <p:cNvSpPr/>
          <p:nvPr/>
        </p:nvSpPr>
        <p:spPr>
          <a:xfrm>
            <a:off x="8407592" y="6495474"/>
            <a:ext cx="629938" cy="271527"/>
          </a:xfrm>
          <a:prstGeom prst="rect">
            <a:avLst/>
          </a:prstGeom>
          <a:ln/>
        </p:spPr>
        <p:style>
          <a:lnRef idx="1">
            <a:schemeClr val="dk1"/>
          </a:lnRef>
          <a:fillRef idx="2">
            <a:schemeClr val="dk1"/>
          </a:fillRef>
          <a:effectRef idx="1">
            <a:schemeClr val="dk1"/>
          </a:effectRef>
          <a:fontRef idx="minor">
            <a:schemeClr val="dk1"/>
          </a:fontRef>
        </p:style>
        <p:txBody>
          <a:bodyPr lIns="0" tIns="0" rIns="0" bIns="0" rtlCol="0" anchor="t" anchorCtr="0"/>
          <a:lstStyle/>
          <a:p>
            <a:pPr algn="ctr"/>
            <a:r>
              <a:rPr lang="en-US" dirty="0" smtClean="0">
                <a:solidFill>
                  <a:schemeClr val="tx1"/>
                </a:solidFill>
              </a:rPr>
              <a:t>SA 5</a:t>
            </a:r>
            <a:endParaRPr lang="en-US" dirty="0">
              <a:solidFill>
                <a:schemeClr val="tx1"/>
              </a:solidFill>
            </a:endParaRPr>
          </a:p>
        </p:txBody>
      </p:sp>
      <p:sp>
        <p:nvSpPr>
          <p:cNvPr id="3" name="Rectangle 2"/>
          <p:cNvSpPr/>
          <p:nvPr/>
        </p:nvSpPr>
        <p:spPr>
          <a:xfrm>
            <a:off x="0" y="5494778"/>
            <a:ext cx="9144000" cy="338554"/>
          </a:xfrm>
          <a:prstGeom prst="rect">
            <a:avLst/>
          </a:prstGeom>
        </p:spPr>
        <p:txBody>
          <a:bodyPr wrap="square">
            <a:spAutoFit/>
          </a:bodyPr>
          <a:lstStyle/>
          <a:p>
            <a:r>
              <a:rPr lang="en-US" sz="1600" dirty="0">
                <a:hlinkClick r:id="rId4"/>
              </a:rPr>
              <a:t>https://</a:t>
            </a:r>
            <a:r>
              <a:rPr lang="en-US" sz="1600" dirty="0" smtClean="0">
                <a:hlinkClick r:id="rId4"/>
              </a:rPr>
              <a:t>github.com/apple-o-matic/proto1/blob/master/system_architecture/Functional_Decomp.vsdx</a:t>
            </a:r>
            <a:r>
              <a:rPr lang="en-US" sz="1600" dirty="0" smtClean="0"/>
              <a:t> </a:t>
            </a:r>
            <a:endParaRPr lang="en-US" sz="1600" dirty="0"/>
          </a:p>
        </p:txBody>
      </p:sp>
    </p:spTree>
    <p:extLst>
      <p:ext uri="{BB962C8B-B14F-4D97-AF65-F5344CB8AC3E}">
        <p14:creationId xmlns:p14="http://schemas.microsoft.com/office/powerpoint/2010/main" val="1447159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SDM SDM PPT Template - Draft Release</Template>
  <TotalTime>6987</TotalTime>
  <Words>7187</Words>
  <Application>Microsoft Office PowerPoint</Application>
  <PresentationFormat>On-screen Show (4:3)</PresentationFormat>
  <Paragraphs>690</Paragraphs>
  <Slides>39</Slides>
  <Notes>38</Notes>
  <HiddenSlides>12</HiddenSlides>
  <MMClips>2</MMClips>
  <ScaleCrop>false</ScaleCrop>
  <HeadingPairs>
    <vt:vector size="4" baseType="variant">
      <vt:variant>
        <vt:lpstr>Theme</vt:lpstr>
      </vt:variant>
      <vt:variant>
        <vt:i4>4</vt:i4>
      </vt:variant>
      <vt:variant>
        <vt:lpstr>Slide Titles</vt:lpstr>
      </vt:variant>
      <vt:variant>
        <vt:i4>39</vt:i4>
      </vt:variant>
    </vt:vector>
  </HeadingPairs>
  <TitlesOfParts>
    <vt:vector size="43" baseType="lpstr">
      <vt:lpstr>Custom Design</vt:lpstr>
      <vt:lpstr>1_Office Theme</vt:lpstr>
      <vt:lpstr>Office Theme</vt:lpstr>
      <vt:lpstr>1_Custom Design</vt:lpstr>
      <vt:lpstr>Apple-O-Matic Service</vt:lpstr>
      <vt:lpstr>System Problem Statement</vt:lpstr>
      <vt:lpstr>Summary</vt:lpstr>
      <vt:lpstr>Defining The Need</vt:lpstr>
      <vt:lpstr>Prioritizing Needs</vt:lpstr>
      <vt:lpstr>Stakeholder Context</vt:lpstr>
      <vt:lpstr>Stakeholder Network</vt:lpstr>
      <vt:lpstr>Goal Statement</vt:lpstr>
      <vt:lpstr>Level 2 Functional Decomposition</vt:lpstr>
      <vt:lpstr>Level 3 Decomposition</vt:lpstr>
      <vt:lpstr>System Architecture</vt:lpstr>
      <vt:lpstr>Operating Process</vt:lpstr>
      <vt:lpstr>Concept of Operations</vt:lpstr>
      <vt:lpstr>PowerPoint Presentation</vt:lpstr>
      <vt:lpstr>Architectural Decisions</vt:lpstr>
      <vt:lpstr>Key Requirements</vt:lpstr>
      <vt:lpstr>Requirements Matrix</vt:lpstr>
      <vt:lpstr>How Iterations Played Into Our Project</vt:lpstr>
      <vt:lpstr>Feasibility Evaluation Plan</vt:lpstr>
      <vt:lpstr>Feasibility Evaluation Prototype</vt:lpstr>
      <vt:lpstr>Prototype Implementation</vt:lpstr>
      <vt:lpstr>Project Results of Feasibility Evaluation</vt:lpstr>
      <vt:lpstr>Project Results of Feasibility Evaluation</vt:lpstr>
      <vt:lpstr>Verification and Validation Loops</vt:lpstr>
      <vt:lpstr>Verification and Validation Loops</vt:lpstr>
      <vt:lpstr>Cash Flow Information</vt:lpstr>
      <vt:lpstr>Cash Flow Information</vt:lpstr>
      <vt:lpstr>Architectural Decisions</vt:lpstr>
      <vt:lpstr>Recipe Selection Guide</vt:lpstr>
      <vt:lpstr>Recipe Sheet</vt:lpstr>
      <vt:lpstr>Product Development Effort</vt:lpstr>
      <vt:lpstr>Project Plan for Handoff</vt:lpstr>
      <vt:lpstr>Project Plan for Handoff</vt:lpstr>
      <vt:lpstr>PowerPoint Presentation</vt:lpstr>
      <vt:lpstr>Reflections on Systems Thinking</vt:lpstr>
      <vt:lpstr>Acknowledgments</vt:lpstr>
      <vt:lpstr>Backup Slides</vt:lpstr>
      <vt:lpstr>Applying STPA</vt:lpstr>
      <vt:lpstr>SafetyHat Results</vt:lpstr>
    </vt:vector>
  </TitlesOfParts>
  <Company>The Boeing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Apple-o-Matic</dc:title>
  <dc:creator>Bacon, Josh;Grun, Eli P;Jennings, Katrina;Klingaman, Wes;Aaron G Vesperman</dc:creator>
  <cp:lastModifiedBy>Aaron G Vesperman</cp:lastModifiedBy>
  <cp:revision>201</cp:revision>
  <dcterms:created xsi:type="dcterms:W3CDTF">2015-04-25T01:57:54Z</dcterms:created>
  <dcterms:modified xsi:type="dcterms:W3CDTF">2015-05-12T17:32:09Z</dcterms:modified>
</cp:coreProperties>
</file>